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Lora"/>
      <p:regular r:id="rId21"/>
      <p:bold r:id="rId22"/>
      <p:italic r:id="rId23"/>
      <p:boldItalic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Lora-bold.fntdata"/><Relationship Id="rId21" Type="http://schemas.openxmlformats.org/officeDocument/2006/relationships/font" Target="fonts/Lora-regular.fntdata"/><Relationship Id="rId24" Type="http://schemas.openxmlformats.org/officeDocument/2006/relationships/font" Target="fonts/Lora-boldItalic.fntdata"/><Relationship Id="rId23" Type="http://schemas.openxmlformats.org/officeDocument/2006/relationships/font" Target="fonts/Lora-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177/0042098013504009"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177/1474474014539250"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4daf4cfc9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4daf4cfc9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story begins with this sentence. Someone from__’s table, read this outloud for the class.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4daf4cfc9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daf4cfc9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lang="en" sz="800" u="sng">
                <a:solidFill>
                  <a:schemeClr val="hlink"/>
                </a:solidFill>
                <a:hlinkClick r:id="rId2"/>
              </a:rPr>
              <a:t>https://doi.org/10.1177/0042098013504009</a:t>
            </a:r>
            <a:endParaRPr sz="800">
              <a:solidFill>
                <a:schemeClr val="dk1"/>
              </a:solidFill>
            </a:endParaRPr>
          </a:p>
          <a:p>
            <a:pPr indent="0" lvl="0" marL="457200" rtl="0" algn="l">
              <a:lnSpc>
                <a:spcPct val="115000"/>
              </a:lnSpc>
              <a:spcBef>
                <a:spcPts val="1600"/>
              </a:spcBef>
              <a:spcAft>
                <a:spcPts val="1600"/>
              </a:spcAft>
              <a:buClr>
                <a:schemeClr val="dk1"/>
              </a:buClr>
              <a:buSzPts val="1100"/>
              <a:buFont typeface="Arial"/>
              <a:buNone/>
            </a:pPr>
            <a:r>
              <a:rPr lang="en" sz="800">
                <a:solidFill>
                  <a:schemeClr val="dk1"/>
                </a:solidFill>
              </a:rPr>
              <a:t>Black out due to a tehcnical failure </a:t>
            </a:r>
            <a:endParaRPr sz="8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4cc08a800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4cc08a800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solidFill>
                  <a:schemeClr val="dk1"/>
                </a:solidFill>
              </a:rPr>
              <a:t>is “socially mediated by values/practices. Darkness is situational and relational. It is not a neutral, positive or negative quality.</a:t>
            </a:r>
            <a:endParaRPr sz="1200">
              <a:solidFill>
                <a:schemeClr val="dk1"/>
              </a:solidFill>
            </a:endParaRPr>
          </a:p>
          <a:p>
            <a:pPr indent="0" lvl="0" marL="0" rtl="0" algn="l">
              <a:lnSpc>
                <a:spcPct val="100000"/>
              </a:lnSpc>
              <a:spcBef>
                <a:spcPts val="0"/>
              </a:spcBef>
              <a:spcAft>
                <a:spcPts val="0"/>
              </a:spcAft>
              <a:buNone/>
            </a:pPr>
            <a:r>
              <a:rPr lang="en">
                <a:solidFill>
                  <a:schemeClr val="dk1"/>
                </a:solidFill>
              </a:rPr>
              <a:t>Sighted people create meaning in spaces according to changing qualities of luminosity</a:t>
            </a:r>
            <a:endParaRPr>
              <a:solidFill>
                <a:schemeClr val="dk1"/>
              </a:solidFill>
            </a:endParaRPr>
          </a:p>
          <a:p>
            <a:pPr indent="0" lvl="0" marL="0" rtl="0" algn="l">
              <a:lnSpc>
                <a:spcPct val="150000"/>
              </a:lnSpc>
              <a:spcBef>
                <a:spcPts val="0"/>
              </a:spcBef>
              <a:spcAft>
                <a:spcPts val="0"/>
              </a:spcAft>
              <a:buNone/>
            </a:pPr>
            <a:r>
              <a:rPr lang="en" sz="800">
                <a:solidFill>
                  <a:schemeClr val="dk1"/>
                </a:solidFill>
              </a:rPr>
              <a:t>https://doi.org/10.1007/s11948-017-9924-0</a:t>
            </a:r>
            <a:endParaRPr sz="800">
              <a:solidFill>
                <a:schemeClr val="dk1"/>
              </a:solidFill>
            </a:endParaRPr>
          </a:p>
          <a:p>
            <a:pPr indent="0" lvl="0" marL="0" rtl="0" algn="ctr">
              <a:lnSpc>
                <a:spcPct val="150000"/>
              </a:lnSpc>
              <a:spcBef>
                <a:spcPts val="1600"/>
              </a:spcBef>
              <a:spcAft>
                <a:spcPts val="0"/>
              </a:spcAft>
              <a:buClr>
                <a:schemeClr val="dk1"/>
              </a:buClr>
              <a:buSzPts val="1100"/>
              <a:buFont typeface="Arial"/>
              <a:buNone/>
            </a:pPr>
            <a:r>
              <a:t/>
            </a:r>
            <a:endParaRPr>
              <a:solidFill>
                <a:schemeClr val="dk1"/>
              </a:solidFill>
            </a:endParaRPr>
          </a:p>
          <a:p>
            <a:pPr indent="0" lvl="0" marL="0" rtl="0" algn="l">
              <a:spcBef>
                <a:spcPts val="160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ca48a7db5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4ca48a7db5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Contemporary negative associations with darkness - the Dark Ages, the dark side, the heart of darkness (colonial discourse)</a:t>
            </a:r>
            <a:endParaRPr/>
          </a:p>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Positive associations with light, the Enlightenment - revelation, truth, knowledge. in Christianity, light is associated with divinity and goodness</a:t>
            </a:r>
            <a:endParaRPr sz="1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850">
                <a:solidFill>
                  <a:schemeClr val="dk1"/>
                </a:solidFill>
              </a:rPr>
              <a:t>https://doi.org/10.1177/0956797609360754</a:t>
            </a:r>
            <a:endParaRPr sz="1000">
              <a:solidFill>
                <a:schemeClr val="dk1"/>
              </a:solidFill>
              <a:latin typeface="Times New Roman"/>
              <a:ea typeface="Times New Roman"/>
              <a:cs typeface="Times New Roman"/>
              <a:sym typeface="Times New Roman"/>
            </a:endParaRPr>
          </a:p>
          <a:p>
            <a:pPr indent="0" lvl="0" marL="0" rtl="0" algn="l">
              <a:spcBef>
                <a:spcPts val="160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4daf4cfc9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4daf4cfc9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Times"/>
                <a:ea typeface="Times"/>
                <a:cs typeface="Times"/>
                <a:sym typeface="Times"/>
              </a:rPr>
              <a:t>“critique/complicate dualisms/opposition between night</a:t>
            </a:r>
            <a:endParaRPr>
              <a:solidFill>
                <a:schemeClr val="dk1"/>
              </a:solidFill>
              <a:latin typeface="Times"/>
              <a:ea typeface="Times"/>
              <a:cs typeface="Times"/>
              <a:sym typeface="Times"/>
            </a:endParaRPr>
          </a:p>
          <a:p>
            <a:pPr indent="0" lvl="0" marL="0" rtl="0" algn="l">
              <a:spcBef>
                <a:spcPts val="0"/>
              </a:spcBef>
              <a:spcAft>
                <a:spcPts val="0"/>
              </a:spcAft>
              <a:buNone/>
            </a:pPr>
            <a:r>
              <a:rPr lang="en">
                <a:solidFill>
                  <a:schemeClr val="dk1"/>
                </a:solidFill>
                <a:latin typeface="Times"/>
                <a:ea typeface="Times"/>
                <a:cs typeface="Times"/>
                <a:sym typeface="Times"/>
              </a:rPr>
              <a:t>and day, dark and light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Romeo and juliet - balcony </a:t>
            </a:r>
            <a:r>
              <a:rPr lang="en"/>
              <a:t>scene</a:t>
            </a:r>
            <a:r>
              <a:rPr lang="en"/>
              <a:t>, intimate relationships that are forbidden during the day </a:t>
            </a:r>
            <a:endParaRPr/>
          </a:p>
          <a:p>
            <a:pPr indent="0" lvl="0" marL="0" rtl="0" algn="l">
              <a:spcBef>
                <a:spcPts val="0"/>
              </a:spcBef>
              <a:spcAft>
                <a:spcPts val="0"/>
              </a:spcAft>
              <a:buNone/>
            </a:pPr>
            <a:r>
              <a:rPr lang="en"/>
              <a:t>NY’s ball scene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“At night, witches, prostitutes, bohemians, beatniks, drug dealers, revolutionaries, conspirators and heretics emerge as clubs provide burlesque entertainment and music. Here, darkness is associated with libidinal desires, transgressive sexualities and mystical practices that contravene conventional wisdom.”</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Darkness threatens regulation</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	Graffiti artists, rioters, looters (social breakdown, </a:t>
            </a:r>
            <a:r>
              <a:rPr lang="en" sz="1000">
                <a:solidFill>
                  <a:schemeClr val="dk1"/>
                </a:solidFill>
                <a:latin typeface="Times New Roman"/>
                <a:ea typeface="Times New Roman"/>
                <a:cs typeface="Times New Roman"/>
                <a:sym typeface="Times New Roman"/>
              </a:rPr>
              <a:t>social</a:t>
            </a:r>
            <a:r>
              <a:rPr lang="en" sz="1000">
                <a:solidFill>
                  <a:schemeClr val="dk1"/>
                </a:solidFill>
                <a:latin typeface="Times New Roman"/>
                <a:ea typeface="Times New Roman"/>
                <a:cs typeface="Times New Roman"/>
                <a:sym typeface="Times New Roman"/>
              </a:rPr>
              <a:t> and economic </a:t>
            </a:r>
            <a:r>
              <a:rPr lang="en" sz="1000">
                <a:solidFill>
                  <a:schemeClr val="dk1"/>
                </a:solidFill>
                <a:latin typeface="Times New Roman"/>
                <a:ea typeface="Times New Roman"/>
                <a:cs typeface="Times New Roman"/>
                <a:sym typeface="Times New Roman"/>
              </a:rPr>
              <a:t>discourse</a:t>
            </a:r>
            <a:r>
              <a:rPr lang="en" sz="1000">
                <a:solidFill>
                  <a:schemeClr val="dk1"/>
                </a:solidFill>
                <a:latin typeface="Times New Roman"/>
                <a:ea typeface="Times New Roman"/>
                <a:cs typeface="Times New Roman"/>
                <a:sym typeface="Times New Roman"/>
              </a:rPr>
              <a:t>, NY blackout of 1977 - conditions of inflation, unemployment, </a:t>
            </a:r>
            <a:r>
              <a:rPr lang="en" sz="1000">
                <a:solidFill>
                  <a:schemeClr val="dk1"/>
                </a:solidFill>
                <a:latin typeface="Times New Roman"/>
                <a:ea typeface="Times New Roman"/>
                <a:cs typeface="Times New Roman"/>
                <a:sym typeface="Times New Roman"/>
              </a:rPr>
              <a:t>overzealous</a:t>
            </a:r>
            <a:r>
              <a:rPr lang="en" sz="1000">
                <a:solidFill>
                  <a:schemeClr val="dk1"/>
                </a:solidFill>
                <a:latin typeface="Times New Roman"/>
                <a:ea typeface="Times New Roman"/>
                <a:cs typeface="Times New Roman"/>
                <a:sym typeface="Times New Roman"/>
              </a:rPr>
              <a:t> policing and widespread social mistrust)</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        “In the dark, persecuted minorities and lower classes have escaped domineering masters, carving out time in which to organize politically, and oppressed groups such as African American slaves and Mesoamericans under brutal Spanish rule escaped the violence of imperial power by confining ‘indigenous knowledge and practices to the hidden recesses of the night’”</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        “The ability to operate in the dark with night vision equipment facilitated an ability to move behind enemy lines and leave evidence of presence, unnerving opposing forces.”</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4cc08a800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4cc08a800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Meditation</a:t>
            </a:r>
            <a:r>
              <a:rPr lang="en"/>
              <a:t>/sleep - relaxation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particularly in the case of women looking</a:t>
            </a:r>
            <a:endParaRPr/>
          </a:p>
          <a:p>
            <a:pPr indent="0" lvl="0" marL="0" rtl="0" algn="l">
              <a:spcBef>
                <a:spcPts val="0"/>
              </a:spcBef>
              <a:spcAft>
                <a:spcPts val="0"/>
              </a:spcAft>
              <a:buNone/>
            </a:pPr>
            <a:r>
              <a:rPr lang="en"/>
              <a:t>to avoid darkened spaces in cities - heightened sense of awareness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050" u="sng">
                <a:solidFill>
                  <a:srgbClr val="006ACC"/>
                </a:solidFill>
                <a:highlight>
                  <a:srgbClr val="FFFFFF"/>
                </a:highlight>
                <a:hlinkClick r:id="rId2"/>
              </a:rPr>
              <a:t>https://doi.org/10.1177/1474474014539250</a:t>
            </a:r>
            <a:endParaRPr sz="1200">
              <a:solidFill>
                <a:schemeClr val="dk1"/>
              </a:solidFill>
              <a:latin typeface="Times"/>
              <a:ea typeface="Times"/>
              <a:cs typeface="Times"/>
              <a:sym typeface="Time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4e36f1c24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4e36f1c24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4ca48a7db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4ca48a7db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4ca48a7db5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4ca48a7db5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female college - feminism/themes?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4ca48a7db5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4ca48a7db5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She got engaged to her husband in rome. </a:t>
            </a:r>
            <a:r>
              <a:rPr lang="en"/>
              <a:t>Second visit to Italy, she took a trip after college. </a:t>
            </a:r>
            <a:endParaRPr/>
          </a:p>
          <a:p>
            <a:pPr indent="0" lvl="0" marL="0" rtl="0" algn="l">
              <a:spcBef>
                <a:spcPts val="0"/>
              </a:spcBef>
              <a:spcAft>
                <a:spcPts val="0"/>
              </a:spcAft>
              <a:buNone/>
            </a:pPr>
            <a:r>
              <a:rPr lang="en"/>
              <a:t>R</a:t>
            </a:r>
            <a:r>
              <a:rPr lang="en"/>
              <a:t>esident writer at the American Academy in Rome</a:t>
            </a:r>
            <a:endParaRPr/>
          </a:p>
          <a:p>
            <a:pPr indent="0" lvl="0" marL="0" rtl="0" algn="l">
              <a:spcBef>
                <a:spcPts val="0"/>
              </a:spcBef>
              <a:spcAft>
                <a:spcPts val="0"/>
              </a:spcAft>
              <a:buNone/>
            </a:pPr>
            <a:r>
              <a:rPr lang="en"/>
              <a:t>Studied Italian in New York with private tutors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4ca48a7db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4ca48a7db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4ca48a7db5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4ca48a7db5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4ca48a7db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4ca48a7db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333333"/>
              </a:solidFill>
              <a:latin typeface="Lora"/>
              <a:ea typeface="Lora"/>
              <a:cs typeface="Lora"/>
              <a:sym typeface="Lora"/>
            </a:endParaRPr>
          </a:p>
          <a:p>
            <a:pPr indent="0" lvl="0" marL="0" rtl="0" algn="l">
              <a:spcBef>
                <a:spcPts val="0"/>
              </a:spcBef>
              <a:spcAft>
                <a:spcPts val="0"/>
              </a:spcAft>
              <a:buNone/>
            </a:pPr>
            <a:r>
              <a:t/>
            </a:r>
            <a:endParaRPr sz="1200">
              <a:solidFill>
                <a:srgbClr val="333333"/>
              </a:solidFill>
              <a:latin typeface="Lora"/>
              <a:ea typeface="Lora"/>
              <a:cs typeface="Lora"/>
              <a:sym typeface="Lor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4e087cb34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4e087cb34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1200">
                <a:solidFill>
                  <a:schemeClr val="dk1"/>
                </a:solidFill>
                <a:latin typeface="Open Sans"/>
                <a:ea typeface="Open Sans"/>
                <a:cs typeface="Open Sans"/>
                <a:sym typeface="Open Sans"/>
              </a:rPr>
              <a:t>Difficulties faced by Indian immigrants living abroad. </a:t>
            </a:r>
            <a:endParaRPr sz="1200">
              <a:solidFill>
                <a:srgbClr val="333333"/>
              </a:solidFill>
              <a:latin typeface="Lora"/>
              <a:ea typeface="Lora"/>
              <a:cs typeface="Lora"/>
              <a:sym typeface="Lor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4ca48a7db5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4ca48a7db5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000">
                <a:solidFill>
                  <a:schemeClr val="dk1"/>
                </a:solidFill>
                <a:latin typeface="Times"/>
                <a:ea typeface="Times"/>
                <a:cs typeface="Times"/>
                <a:sym typeface="Times"/>
              </a:rPr>
              <a:t>5 min - Discuss the social experience of a darkness/ a blackout </a:t>
            </a:r>
            <a:r>
              <a:rPr b="1" lang="en" sz="1000">
                <a:solidFill>
                  <a:schemeClr val="dk1"/>
                </a:solidFill>
                <a:latin typeface="Times New Roman"/>
                <a:ea typeface="Times New Roman"/>
                <a:cs typeface="Times New Roman"/>
                <a:sym typeface="Times New Roman"/>
              </a:rPr>
              <a:t>→</a:t>
            </a:r>
            <a:r>
              <a:rPr b="1" lang="en" sz="1000">
                <a:solidFill>
                  <a:schemeClr val="dk1"/>
                </a:solidFill>
                <a:latin typeface="Times"/>
                <a:ea typeface="Times"/>
                <a:cs typeface="Times"/>
                <a:sym typeface="Times"/>
              </a:rPr>
              <a:t> creates a new kind of social space</a:t>
            </a:r>
            <a:endParaRPr b="1" sz="1000">
              <a:solidFill>
                <a:schemeClr val="dk1"/>
              </a:solidFill>
              <a:latin typeface="Times"/>
              <a:ea typeface="Times"/>
              <a:cs typeface="Times"/>
              <a:sym typeface="Times"/>
            </a:endParaRPr>
          </a:p>
          <a:p>
            <a:pPr indent="-298450" lvl="0" marL="457200" rtl="0" algn="l">
              <a:lnSpc>
                <a:spcPct val="115000"/>
              </a:lnSpc>
              <a:spcBef>
                <a:spcPts val="0"/>
              </a:spcBef>
              <a:spcAft>
                <a:spcPts val="0"/>
              </a:spcAft>
              <a:buClr>
                <a:schemeClr val="dk1"/>
              </a:buClr>
              <a:buSzPts val="1100"/>
              <a:buChar char="●"/>
            </a:pPr>
            <a:r>
              <a:rPr b="1" lang="en" sz="1000">
                <a:solidFill>
                  <a:schemeClr val="dk1"/>
                </a:solidFill>
                <a:latin typeface="Times"/>
                <a:ea typeface="Times"/>
                <a:cs typeface="Times"/>
                <a:sym typeface="Times"/>
              </a:rPr>
              <a:t>1. What do you do when there's a power outage? (take 2 minutes to write down)</a:t>
            </a:r>
            <a:endParaRPr b="1" sz="1000">
              <a:solidFill>
                <a:schemeClr val="dk1"/>
              </a:solidFill>
              <a:latin typeface="Times"/>
              <a:ea typeface="Times"/>
              <a:cs typeface="Times"/>
              <a:sym typeface="Times"/>
            </a:endParaRPr>
          </a:p>
          <a:p>
            <a:pPr indent="-298450" lvl="0" marL="457200" rtl="0" algn="l">
              <a:lnSpc>
                <a:spcPct val="115000"/>
              </a:lnSpc>
              <a:spcBef>
                <a:spcPts val="0"/>
              </a:spcBef>
              <a:spcAft>
                <a:spcPts val="0"/>
              </a:spcAft>
              <a:buClr>
                <a:schemeClr val="dk1"/>
              </a:buClr>
              <a:buSzPts val="1100"/>
              <a:buChar char="●"/>
            </a:pPr>
            <a:r>
              <a:rPr b="1" lang="en" sz="1000">
                <a:solidFill>
                  <a:schemeClr val="dk1"/>
                </a:solidFill>
                <a:latin typeface="Times"/>
                <a:ea typeface="Times"/>
                <a:cs typeface="Times"/>
                <a:sym typeface="Times"/>
              </a:rPr>
              <a:t>2. How do you feel during a power outage? </a:t>
            </a:r>
            <a:r>
              <a:rPr lang="en" sz="1000">
                <a:solidFill>
                  <a:schemeClr val="dk1"/>
                </a:solidFill>
                <a:latin typeface="Times"/>
                <a:ea typeface="Times"/>
                <a:cs typeface="Times"/>
                <a:sym typeface="Times"/>
              </a:rPr>
              <a:t>(When I worked at Huron)</a:t>
            </a:r>
            <a:endParaRPr sz="1000">
              <a:solidFill>
                <a:schemeClr val="dk1"/>
              </a:solidFill>
              <a:latin typeface="Times"/>
              <a:ea typeface="Times"/>
              <a:cs typeface="Times"/>
              <a:sym typeface="Times"/>
            </a:endParaRPr>
          </a:p>
          <a:p>
            <a:pPr indent="-298450" lvl="0" marL="457200" rtl="0" algn="l">
              <a:lnSpc>
                <a:spcPct val="115000"/>
              </a:lnSpc>
              <a:spcBef>
                <a:spcPts val="0"/>
              </a:spcBef>
              <a:spcAft>
                <a:spcPts val="0"/>
              </a:spcAft>
              <a:buClr>
                <a:schemeClr val="dk1"/>
              </a:buClr>
              <a:buSzPts val="1100"/>
              <a:buChar char="●"/>
            </a:pPr>
            <a:r>
              <a:rPr b="1" lang="en" sz="1000">
                <a:solidFill>
                  <a:schemeClr val="dk1"/>
                </a:solidFill>
                <a:latin typeface="Times"/>
                <a:ea typeface="Times"/>
                <a:cs typeface="Times"/>
                <a:sym typeface="Times"/>
              </a:rPr>
              <a:t>What does the darkness is basements represent, why is it so scary? (when I was a kid going to the basement was so scary)</a:t>
            </a:r>
            <a:endParaRPr b="1" sz="1000">
              <a:solidFill>
                <a:schemeClr val="dk1"/>
              </a:solidFill>
              <a:latin typeface="Times"/>
              <a:ea typeface="Times"/>
              <a:cs typeface="Times"/>
              <a:sym typeface="Times"/>
            </a:endParaRPr>
          </a:p>
          <a:p>
            <a:pPr indent="-298450" lvl="1" marL="914400" rtl="0" algn="l">
              <a:lnSpc>
                <a:spcPct val="115000"/>
              </a:lnSpc>
              <a:spcBef>
                <a:spcPts val="0"/>
              </a:spcBef>
              <a:spcAft>
                <a:spcPts val="0"/>
              </a:spcAft>
              <a:buClr>
                <a:schemeClr val="dk1"/>
              </a:buClr>
              <a:buSzPts val="1100"/>
              <a:buChar char="○"/>
            </a:pPr>
            <a:r>
              <a:rPr i="1" lang="en" sz="1000">
                <a:solidFill>
                  <a:schemeClr val="dk1"/>
                </a:solidFill>
                <a:latin typeface="Times"/>
                <a:ea typeface="Times"/>
                <a:cs typeface="Times"/>
                <a:sym typeface="Times"/>
              </a:rPr>
              <a:t>Predicted </a:t>
            </a:r>
            <a:r>
              <a:rPr i="1" lang="en" sz="1000">
                <a:solidFill>
                  <a:schemeClr val="dk1"/>
                </a:solidFill>
                <a:latin typeface="Times"/>
                <a:ea typeface="Times"/>
                <a:cs typeface="Times"/>
                <a:sym typeface="Times"/>
              </a:rPr>
              <a:t>Responses</a:t>
            </a:r>
            <a:r>
              <a:rPr i="1" lang="en" sz="1000">
                <a:solidFill>
                  <a:schemeClr val="dk1"/>
                </a:solidFill>
                <a:latin typeface="Times"/>
                <a:ea typeface="Times"/>
                <a:cs typeface="Times"/>
                <a:sym typeface="Times"/>
              </a:rPr>
              <a:t>: Unknown, vulnerability.</a:t>
            </a:r>
            <a:endParaRPr i="1" sz="1000">
              <a:solidFill>
                <a:schemeClr val="dk1"/>
              </a:solidFill>
              <a:latin typeface="Times"/>
              <a:ea typeface="Times"/>
              <a:cs typeface="Times"/>
              <a:sym typeface="Times"/>
            </a:endParaRPr>
          </a:p>
          <a:p>
            <a:pPr indent="-298450" lvl="0" marL="457200" rtl="0" algn="l">
              <a:lnSpc>
                <a:spcPct val="115000"/>
              </a:lnSpc>
              <a:spcBef>
                <a:spcPts val="0"/>
              </a:spcBef>
              <a:spcAft>
                <a:spcPts val="0"/>
              </a:spcAft>
              <a:buClr>
                <a:schemeClr val="dk1"/>
              </a:buClr>
              <a:buSzPts val="1100"/>
              <a:buChar char="●"/>
            </a:pPr>
            <a:r>
              <a:rPr b="1" lang="en" sz="1000">
                <a:solidFill>
                  <a:schemeClr val="dk1"/>
                </a:solidFill>
                <a:latin typeface="Times"/>
                <a:ea typeface="Times"/>
                <a:cs typeface="Times"/>
                <a:sym typeface="Times"/>
              </a:rPr>
              <a:t>3. What are things that happen at night or in darkness? </a:t>
            </a:r>
            <a:r>
              <a:rPr lang="en" sz="1000">
                <a:solidFill>
                  <a:schemeClr val="dk1"/>
                </a:solidFill>
                <a:latin typeface="Times"/>
                <a:ea typeface="Times"/>
                <a:cs typeface="Times"/>
                <a:sym typeface="Times"/>
              </a:rPr>
              <a:t>Predicted responses:</a:t>
            </a:r>
            <a:endParaRPr sz="1000">
              <a:solidFill>
                <a:schemeClr val="dk1"/>
              </a:solidFill>
              <a:latin typeface="Times"/>
              <a:ea typeface="Times"/>
              <a:cs typeface="Times"/>
              <a:sym typeface="Times"/>
            </a:endParaRPr>
          </a:p>
          <a:p>
            <a:pPr indent="-298450" lvl="1" marL="914400" rtl="0" algn="l">
              <a:lnSpc>
                <a:spcPct val="115000"/>
              </a:lnSpc>
              <a:spcBef>
                <a:spcPts val="0"/>
              </a:spcBef>
              <a:spcAft>
                <a:spcPts val="0"/>
              </a:spcAft>
              <a:buClr>
                <a:schemeClr val="dk1"/>
              </a:buClr>
              <a:buSzPts val="1100"/>
              <a:buChar char="○"/>
            </a:pPr>
            <a:r>
              <a:rPr i="1" lang="en" sz="1000">
                <a:solidFill>
                  <a:schemeClr val="dk1"/>
                </a:solidFill>
                <a:latin typeface="Times"/>
                <a:ea typeface="Times"/>
                <a:cs typeface="Times"/>
                <a:sym typeface="Times"/>
              </a:rPr>
              <a:t>Parties</a:t>
            </a:r>
            <a:r>
              <a:rPr lang="en" sz="1000">
                <a:solidFill>
                  <a:schemeClr val="dk1"/>
                </a:solidFill>
                <a:latin typeface="Times"/>
                <a:ea typeface="Times"/>
                <a:cs typeface="Times"/>
                <a:sym typeface="Times"/>
              </a:rPr>
              <a:t> - </a:t>
            </a:r>
            <a:r>
              <a:rPr i="1" lang="en" sz="1000">
                <a:solidFill>
                  <a:schemeClr val="dk1"/>
                </a:solidFill>
                <a:latin typeface="Times"/>
                <a:ea typeface="Times"/>
                <a:cs typeface="Times"/>
                <a:sym typeface="Times"/>
              </a:rPr>
              <a:t>why don’t parties start right after school?</a:t>
            </a:r>
            <a:endParaRPr i="1" sz="1000">
              <a:solidFill>
                <a:schemeClr val="dk1"/>
              </a:solidFill>
              <a:latin typeface="Times"/>
              <a:ea typeface="Times"/>
              <a:cs typeface="Times"/>
              <a:sym typeface="Times"/>
            </a:endParaRPr>
          </a:p>
          <a:p>
            <a:pPr indent="-298450" lvl="1" marL="914400" rtl="0" algn="l">
              <a:lnSpc>
                <a:spcPct val="115000"/>
              </a:lnSpc>
              <a:spcBef>
                <a:spcPts val="0"/>
              </a:spcBef>
              <a:spcAft>
                <a:spcPts val="0"/>
              </a:spcAft>
              <a:buClr>
                <a:schemeClr val="dk1"/>
              </a:buClr>
              <a:buSzPts val="1100"/>
              <a:buChar char="○"/>
            </a:pPr>
            <a:r>
              <a:rPr i="1" lang="en" sz="1000">
                <a:solidFill>
                  <a:schemeClr val="dk1"/>
                </a:solidFill>
                <a:latin typeface="Times"/>
                <a:ea typeface="Times"/>
                <a:cs typeface="Times"/>
                <a:sym typeface="Times"/>
              </a:rPr>
              <a:t>Watching movies - How would you experience be different if you were at the movies and the lights stayed on the whole time? </a:t>
            </a:r>
            <a:r>
              <a:rPr i="1" lang="en" sz="1000">
                <a:solidFill>
                  <a:schemeClr val="dk1"/>
                </a:solidFill>
              </a:rPr>
              <a:t>à</a:t>
            </a:r>
            <a:r>
              <a:rPr i="1" lang="en" sz="1000">
                <a:solidFill>
                  <a:schemeClr val="dk1"/>
                </a:solidFill>
                <a:latin typeface="Times"/>
                <a:ea typeface="Times"/>
                <a:cs typeface="Times"/>
                <a:sym typeface="Times"/>
              </a:rPr>
              <a:t> predicted answers: bad viewing experience, less focused on movie</a:t>
            </a:r>
            <a:endParaRPr i="1" sz="1000">
              <a:solidFill>
                <a:schemeClr val="dk1"/>
              </a:solidFill>
              <a:latin typeface="Times"/>
              <a:ea typeface="Times"/>
              <a:cs typeface="Times"/>
              <a:sym typeface="Times"/>
            </a:endParaRPr>
          </a:p>
          <a:p>
            <a:pPr indent="-298450" lvl="1" marL="914400" rtl="0" algn="l">
              <a:lnSpc>
                <a:spcPct val="115000"/>
              </a:lnSpc>
              <a:spcBef>
                <a:spcPts val="0"/>
              </a:spcBef>
              <a:spcAft>
                <a:spcPts val="0"/>
              </a:spcAft>
              <a:buClr>
                <a:schemeClr val="dk1"/>
              </a:buClr>
              <a:buSzPts val="1100"/>
              <a:buChar char="○"/>
            </a:pPr>
            <a:r>
              <a:rPr i="1" lang="en" sz="1000">
                <a:solidFill>
                  <a:schemeClr val="dk1"/>
                </a:solidFill>
                <a:latin typeface="Times"/>
                <a:ea typeface="Times"/>
                <a:cs typeface="Times"/>
                <a:sym typeface="Times"/>
              </a:rPr>
              <a:t>Clubs are dark, dark restaurants -- Give me examples of date night restaurant, even if you can’t afford the right now </a:t>
            </a:r>
            <a:r>
              <a:rPr i="1" lang="en" sz="1000">
                <a:solidFill>
                  <a:schemeClr val="dk1"/>
                </a:solidFill>
              </a:rPr>
              <a:t>à</a:t>
            </a:r>
            <a:r>
              <a:rPr i="1" lang="en" sz="1000">
                <a:solidFill>
                  <a:schemeClr val="dk1"/>
                </a:solidFill>
                <a:latin typeface="Times"/>
                <a:ea typeface="Times"/>
                <a:cs typeface="Times"/>
                <a:sym typeface="Times"/>
              </a:rPr>
              <a:t> Aventura, Chop House, why are those restaurants dark? </a:t>
            </a:r>
            <a:r>
              <a:rPr b="1" lang="en" sz="1000">
                <a:solidFill>
                  <a:schemeClr val="dk1"/>
                </a:solidFill>
                <a:latin typeface="Times"/>
                <a:ea typeface="Times"/>
                <a:cs typeface="Times"/>
                <a:sym typeface="Times"/>
              </a:rPr>
              <a:t>Give me examples of date night restaurants, what do you notice about the ambiance of those places? Why are they dark? </a:t>
            </a:r>
            <a:r>
              <a:rPr b="1" lang="en" sz="1000">
                <a:solidFill>
                  <a:schemeClr val="dk1"/>
                </a:solidFill>
                <a:latin typeface="Times New Roman"/>
                <a:ea typeface="Times New Roman"/>
                <a:cs typeface="Times New Roman"/>
                <a:sym typeface="Times New Roman"/>
              </a:rPr>
              <a:t>→</a:t>
            </a:r>
            <a:r>
              <a:rPr i="1" lang="en" sz="1000">
                <a:solidFill>
                  <a:schemeClr val="dk1"/>
                </a:solidFill>
                <a:latin typeface="Times"/>
                <a:ea typeface="Times"/>
                <a:cs typeface="Times"/>
                <a:sym typeface="Times"/>
              </a:rPr>
              <a:t> That atmosphere is purposeful. It’s synthetic and cultivated. The designers cultivated a sense of intimacy. You become less aware of your surrounding, which forces a sense of intimacy. You become more focused on the person or the people you’re with.</a:t>
            </a:r>
            <a:endParaRPr i="1" sz="1000">
              <a:solidFill>
                <a:schemeClr val="dk1"/>
              </a:solidFill>
              <a:latin typeface="Times"/>
              <a:ea typeface="Times"/>
              <a:cs typeface="Times"/>
              <a:sym typeface="Times"/>
            </a:endParaRPr>
          </a:p>
          <a:p>
            <a:pPr indent="-298450" lvl="0" marL="457200" rtl="0" algn="l">
              <a:lnSpc>
                <a:spcPct val="115000"/>
              </a:lnSpc>
              <a:spcBef>
                <a:spcPts val="0"/>
              </a:spcBef>
              <a:spcAft>
                <a:spcPts val="0"/>
              </a:spcAft>
              <a:buClr>
                <a:schemeClr val="dk1"/>
              </a:buClr>
              <a:buSzPts val="1100"/>
              <a:buChar char="●"/>
            </a:pPr>
            <a:r>
              <a:rPr b="1" lang="en" sz="1000">
                <a:solidFill>
                  <a:schemeClr val="dk1"/>
                </a:solidFill>
                <a:latin typeface="Times"/>
                <a:ea typeface="Times"/>
                <a:cs typeface="Times"/>
                <a:sym typeface="Times"/>
              </a:rPr>
              <a:t>4. Have you guys ever been to a sleepover? What do you do during a sleepover?  </a:t>
            </a:r>
            <a:r>
              <a:rPr i="1" lang="en" sz="1000">
                <a:solidFill>
                  <a:schemeClr val="dk1"/>
                </a:solidFill>
                <a:latin typeface="Times"/>
                <a:ea typeface="Times"/>
                <a:cs typeface="Times"/>
                <a:sym typeface="Times"/>
              </a:rPr>
              <a:t>Gossip</a:t>
            </a:r>
            <a:r>
              <a:rPr i="1" lang="en" sz="1000">
                <a:solidFill>
                  <a:schemeClr val="dk1"/>
                </a:solidFill>
                <a:latin typeface="Times New Roman"/>
                <a:ea typeface="Times New Roman"/>
                <a:cs typeface="Times New Roman"/>
                <a:sym typeface="Times New Roman"/>
              </a:rPr>
              <a:t>→</a:t>
            </a:r>
            <a:r>
              <a:rPr i="1" lang="en" sz="1000">
                <a:solidFill>
                  <a:schemeClr val="dk1"/>
                </a:solidFill>
                <a:latin typeface="Times"/>
                <a:ea typeface="Times"/>
                <a:cs typeface="Times"/>
                <a:sym typeface="Times"/>
              </a:rPr>
              <a:t> </a:t>
            </a:r>
            <a:r>
              <a:rPr lang="en" sz="1000">
                <a:solidFill>
                  <a:schemeClr val="dk1"/>
                </a:solidFill>
                <a:latin typeface="Times"/>
                <a:ea typeface="Times"/>
                <a:cs typeface="Times"/>
                <a:sym typeface="Times"/>
              </a:rPr>
              <a:t>and at</a:t>
            </a:r>
            <a:r>
              <a:rPr b="1" lang="en" sz="1000">
                <a:solidFill>
                  <a:schemeClr val="dk1"/>
                </a:solidFill>
                <a:latin typeface="Times"/>
                <a:ea typeface="Times"/>
                <a:cs typeface="Times"/>
                <a:sym typeface="Times"/>
              </a:rPr>
              <a:t> what point in the sleepover does the gossip and the sharing secrets happen</a:t>
            </a:r>
            <a:r>
              <a:rPr lang="en" sz="1000">
                <a:solidFill>
                  <a:schemeClr val="dk1"/>
                </a:solidFill>
                <a:latin typeface="Times"/>
                <a:ea typeface="Times"/>
                <a:cs typeface="Times"/>
                <a:sym typeface="Times"/>
              </a:rPr>
              <a:t> </a:t>
            </a:r>
            <a:r>
              <a:rPr lang="en" sz="1000">
                <a:solidFill>
                  <a:schemeClr val="dk1"/>
                </a:solidFill>
                <a:latin typeface="Times New Roman"/>
                <a:ea typeface="Times New Roman"/>
                <a:cs typeface="Times New Roman"/>
                <a:sym typeface="Times New Roman"/>
              </a:rPr>
              <a:t>→</a:t>
            </a:r>
            <a:r>
              <a:rPr i="1" lang="en" sz="1000">
                <a:solidFill>
                  <a:schemeClr val="dk1"/>
                </a:solidFill>
                <a:latin typeface="Times"/>
                <a:ea typeface="Times"/>
                <a:cs typeface="Times"/>
                <a:sym typeface="Times"/>
              </a:rPr>
              <a:t> is at 5pm when you guys are eating the pizza that someone’s parents ordered. Predictive, no it’s at night. </a:t>
            </a:r>
            <a:r>
              <a:rPr b="1" lang="en" sz="1000">
                <a:solidFill>
                  <a:schemeClr val="dk1"/>
                </a:solidFill>
                <a:latin typeface="Times"/>
                <a:ea typeface="Times"/>
                <a:cs typeface="Times"/>
                <a:sym typeface="Times"/>
              </a:rPr>
              <a:t>And why is that?</a:t>
            </a:r>
            <a:endParaRPr b="1" sz="1000">
              <a:solidFill>
                <a:schemeClr val="dk1"/>
              </a:solidFill>
              <a:latin typeface="Times"/>
              <a:ea typeface="Times"/>
              <a:cs typeface="Times"/>
              <a:sym typeface="Times"/>
            </a:endParaRPr>
          </a:p>
          <a:p>
            <a:pPr indent="-298450" lvl="0" marL="457200" rtl="0" algn="l">
              <a:lnSpc>
                <a:spcPct val="115000"/>
              </a:lnSpc>
              <a:spcBef>
                <a:spcPts val="0"/>
              </a:spcBef>
              <a:spcAft>
                <a:spcPts val="0"/>
              </a:spcAft>
              <a:buClr>
                <a:schemeClr val="dk1"/>
              </a:buClr>
              <a:buSzPts val="1100"/>
              <a:buChar char="●"/>
            </a:pPr>
            <a:r>
              <a:rPr lang="en" sz="1000">
                <a:solidFill>
                  <a:schemeClr val="dk1"/>
                </a:solidFill>
                <a:latin typeface="Times"/>
                <a:ea typeface="Times"/>
                <a:cs typeface="Times"/>
                <a:sym typeface="Times"/>
              </a:rPr>
              <a:t>“So in these last 5 minutes or so we’ve essentially come to the conclusion that darkness affects our behavior. And Lahiri explores this phenomenon in the first story of </a:t>
            </a:r>
            <a:r>
              <a:rPr i="1" lang="en" sz="1000">
                <a:solidFill>
                  <a:schemeClr val="dk1"/>
                </a:solidFill>
                <a:latin typeface="Times"/>
                <a:ea typeface="Times"/>
                <a:cs typeface="Times"/>
                <a:sym typeface="Times"/>
              </a:rPr>
              <a:t>Interpreter.</a:t>
            </a:r>
            <a:endParaRPr i="1" sz="1000">
              <a:solidFill>
                <a:schemeClr val="dk1"/>
              </a:solidFill>
              <a:latin typeface="Times"/>
              <a:ea typeface="Times"/>
              <a:cs typeface="Times"/>
              <a:sym typeface="Times"/>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4">
            <a:alphaModFix/>
          </a:blip>
          <a:srcRect b="1460" l="0" r="2978" t="-1460"/>
          <a:stretch/>
        </p:blipFill>
        <p:spPr>
          <a:xfrm>
            <a:off x="0" y="-69725"/>
            <a:ext cx="9144000" cy="5267325"/>
          </a:xfrm>
          <a:prstGeom prst="rect">
            <a:avLst/>
          </a:prstGeom>
          <a:noFill/>
          <a:ln>
            <a:noFill/>
          </a:ln>
        </p:spPr>
      </p:pic>
      <p:sp>
        <p:nvSpPr>
          <p:cNvPr id="55" name="Google Shape;55;p13"/>
          <p:cNvSpPr txBox="1"/>
          <p:nvPr>
            <p:ph type="ctrTitle"/>
          </p:nvPr>
        </p:nvSpPr>
        <p:spPr>
          <a:xfrm>
            <a:off x="75850" y="873200"/>
            <a:ext cx="6849300" cy="29376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i="1" lang="en">
                <a:highlight>
                  <a:srgbClr val="FFFFFF"/>
                </a:highlight>
              </a:rPr>
              <a:t>Interpreter of </a:t>
            </a:r>
            <a:r>
              <a:rPr b="1" lang="en">
                <a:solidFill>
                  <a:srgbClr val="FFFFFF"/>
                </a:solidFill>
                <a:highlight>
                  <a:srgbClr val="FFFFFF"/>
                </a:highlight>
              </a:rPr>
              <a:t>i</a:t>
            </a:r>
            <a:r>
              <a:rPr b="1" i="1" lang="en">
                <a:highlight>
                  <a:srgbClr val="FFFFFF"/>
                </a:highlight>
              </a:rPr>
              <a:t>  </a:t>
            </a:r>
            <a:endParaRPr b="1" i="1">
              <a:highlight>
                <a:srgbClr val="FFFFFF"/>
              </a:highlight>
            </a:endParaRPr>
          </a:p>
          <a:p>
            <a:pPr indent="0" lvl="0" marL="0" rtl="0" algn="l">
              <a:spcBef>
                <a:spcPts val="0"/>
              </a:spcBef>
              <a:spcAft>
                <a:spcPts val="0"/>
              </a:spcAft>
              <a:buNone/>
            </a:pPr>
            <a:r>
              <a:rPr b="1" i="1" lang="en">
                <a:highlight>
                  <a:srgbClr val="FFFFFF"/>
                </a:highlight>
              </a:rPr>
              <a:t>Maladies </a:t>
            </a:r>
            <a:r>
              <a:rPr b="1" lang="en">
                <a:solidFill>
                  <a:srgbClr val="FFFFFF"/>
                </a:solidFill>
                <a:highlight>
                  <a:srgbClr val="FFFFFF"/>
                </a:highlight>
              </a:rPr>
              <a:t>i</a:t>
            </a:r>
            <a:r>
              <a:rPr b="1" i="1" lang="en">
                <a:solidFill>
                  <a:srgbClr val="FFFFFF"/>
                </a:solidFill>
                <a:highlight>
                  <a:srgbClr val="FFFFFF"/>
                </a:highlight>
              </a:rPr>
              <a:t> </a:t>
            </a:r>
            <a:endParaRPr b="1" i="1">
              <a:solidFill>
                <a:srgbClr val="FFFFFF"/>
              </a:solidFill>
              <a:highlight>
                <a:srgbClr val="FFFFFF"/>
              </a:highlight>
            </a:endParaRPr>
          </a:p>
          <a:p>
            <a:pPr indent="0" lvl="0" marL="0" rtl="0" algn="l">
              <a:spcBef>
                <a:spcPts val="0"/>
              </a:spcBef>
              <a:spcAft>
                <a:spcPts val="0"/>
              </a:spcAft>
              <a:buNone/>
            </a:pPr>
            <a:r>
              <a:t/>
            </a:r>
            <a:endParaRPr b="1" i="1">
              <a:solidFill>
                <a:srgbClr val="FFFFFF"/>
              </a:solidFill>
              <a:highlight>
                <a:srgbClr val="FFFFFF"/>
              </a:highlight>
            </a:endParaRPr>
          </a:p>
        </p:txBody>
      </p:sp>
      <p:sp>
        <p:nvSpPr>
          <p:cNvPr id="56" name="Google Shape;56;p13"/>
          <p:cNvSpPr txBox="1"/>
          <p:nvPr>
            <p:ph idx="1" type="subTitle"/>
          </p:nvPr>
        </p:nvSpPr>
        <p:spPr>
          <a:xfrm>
            <a:off x="75850" y="3161650"/>
            <a:ext cx="8520600" cy="7926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000000"/>
                </a:solidFill>
                <a:highlight>
                  <a:srgbClr val="FFFFFF"/>
                </a:highlight>
              </a:rPr>
              <a:t>By Jhumpa Lahiri</a:t>
            </a:r>
            <a:r>
              <a:rPr lang="en">
                <a:solidFill>
                  <a:srgbClr val="FFFFFF"/>
                </a:solidFill>
                <a:highlight>
                  <a:srgbClr val="FFFFFF"/>
                </a:highlight>
              </a:rPr>
              <a:t>i</a:t>
            </a:r>
            <a:endParaRPr>
              <a:solidFill>
                <a:srgbClr val="FFFFFF"/>
              </a:solidFill>
              <a:highlight>
                <a:srgbClr val="FFFFFF"/>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60250" y="-176475"/>
            <a:ext cx="3670200" cy="37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i="1" lang="en" sz="2000">
                <a:solidFill>
                  <a:srgbClr val="FFE9D0"/>
                </a:solidFill>
                <a:latin typeface="Open Sans"/>
                <a:ea typeface="Open Sans"/>
                <a:cs typeface="Open Sans"/>
                <a:sym typeface="Open Sans"/>
              </a:rPr>
              <a:t>The notice informed them that it was a temporary matter:</a:t>
            </a:r>
            <a:endParaRPr i="1" sz="2000">
              <a:solidFill>
                <a:srgbClr val="FFE9D0"/>
              </a:solidFill>
              <a:latin typeface="Open Sans"/>
              <a:ea typeface="Open Sans"/>
              <a:cs typeface="Open Sans"/>
              <a:sym typeface="Open Sans"/>
            </a:endParaRPr>
          </a:p>
          <a:p>
            <a:pPr indent="0" lvl="0" marL="0" rtl="0" algn="l">
              <a:spcBef>
                <a:spcPts val="0"/>
              </a:spcBef>
              <a:spcAft>
                <a:spcPts val="0"/>
              </a:spcAft>
              <a:buNone/>
            </a:pPr>
            <a:r>
              <a:rPr i="1" lang="en" sz="2000">
                <a:solidFill>
                  <a:srgbClr val="FFE9D0"/>
                </a:solidFill>
                <a:latin typeface="Open Sans"/>
                <a:ea typeface="Open Sans"/>
                <a:cs typeface="Open Sans"/>
                <a:sym typeface="Open Sans"/>
              </a:rPr>
              <a:t>for five days their electricity would be cut off for one hour, beginning at eight P.M.</a:t>
            </a:r>
            <a:endParaRPr i="1" sz="2000">
              <a:solidFill>
                <a:srgbClr val="FFE9D0"/>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8F8F8"/>
        </a:solidFill>
      </p:bgPr>
    </p:bg>
    <p:spTree>
      <p:nvGrpSpPr>
        <p:cNvPr id="118" name="Shape 118"/>
        <p:cNvGrpSpPr/>
        <p:nvPr/>
      </p:nvGrpSpPr>
      <p:grpSpPr>
        <a:xfrm>
          <a:off x="0" y="0"/>
          <a:ext cx="0" cy="0"/>
          <a:chOff x="0" y="0"/>
          <a:chExt cx="0" cy="0"/>
        </a:xfrm>
      </p:grpSpPr>
      <p:sp>
        <p:nvSpPr>
          <p:cNvPr id="119" name="Google Shape;119;p23"/>
          <p:cNvSpPr txBox="1"/>
          <p:nvPr>
            <p:ph type="title"/>
          </p:nvPr>
        </p:nvSpPr>
        <p:spPr>
          <a:xfrm>
            <a:off x="311700" y="2589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Social Meaning of Blackouts</a:t>
            </a:r>
            <a:endParaRPr b="1">
              <a:solidFill>
                <a:srgbClr val="000000"/>
              </a:solidFill>
            </a:endParaRPr>
          </a:p>
        </p:txBody>
      </p:sp>
      <p:sp>
        <p:nvSpPr>
          <p:cNvPr id="120" name="Google Shape;120;p23"/>
          <p:cNvSpPr txBox="1"/>
          <p:nvPr>
            <p:ph idx="1" type="body"/>
          </p:nvPr>
        </p:nvSpPr>
        <p:spPr>
          <a:xfrm>
            <a:off x="311700" y="83162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900">
                <a:solidFill>
                  <a:srgbClr val="000000"/>
                </a:solidFill>
              </a:rPr>
              <a:t>“Blackouts produce a liminal time and space in which ‘</a:t>
            </a:r>
            <a:r>
              <a:rPr i="1" lang="en" sz="1900">
                <a:solidFill>
                  <a:srgbClr val="000000"/>
                </a:solidFill>
              </a:rPr>
              <a:t>one must suddenly live in the here and now</a:t>
            </a:r>
            <a:r>
              <a:rPr lang="en" sz="1900">
                <a:solidFill>
                  <a:srgbClr val="000000"/>
                </a:solidFill>
              </a:rPr>
              <a:t>.’”</a:t>
            </a:r>
            <a:endParaRPr sz="1900">
              <a:solidFill>
                <a:srgbClr val="000000"/>
              </a:solidFill>
            </a:endParaRPr>
          </a:p>
          <a:p>
            <a:pPr indent="0" lvl="0" marL="0" rtl="0" algn="l">
              <a:lnSpc>
                <a:spcPct val="100000"/>
              </a:lnSpc>
              <a:spcBef>
                <a:spcPts val="0"/>
              </a:spcBef>
              <a:spcAft>
                <a:spcPts val="0"/>
              </a:spcAft>
              <a:buNone/>
            </a:pPr>
            <a:r>
              <a:t/>
            </a:r>
            <a:endParaRPr sz="1900">
              <a:solidFill>
                <a:srgbClr val="000000"/>
              </a:solidFill>
            </a:endParaRPr>
          </a:p>
          <a:p>
            <a:pPr indent="0" lvl="0" marL="0" rtl="0" algn="l">
              <a:lnSpc>
                <a:spcPct val="115000"/>
              </a:lnSpc>
              <a:spcBef>
                <a:spcPts val="0"/>
              </a:spcBef>
              <a:spcAft>
                <a:spcPts val="0"/>
              </a:spcAft>
              <a:buNone/>
            </a:pPr>
            <a:r>
              <a:rPr lang="en" sz="1900">
                <a:solidFill>
                  <a:srgbClr val="000000"/>
                </a:solidFill>
              </a:rPr>
              <a:t>The 2003 blackout was a </a:t>
            </a:r>
            <a:r>
              <a:rPr lang="en" sz="1900">
                <a:solidFill>
                  <a:srgbClr val="000000"/>
                </a:solidFill>
              </a:rPr>
              <a:t>powerful collective experience for Americans. Social barriers and inhibitions weakened due to shared conditions.</a:t>
            </a:r>
            <a:endParaRPr sz="1900">
              <a:solidFill>
                <a:srgbClr val="000000"/>
              </a:solidFill>
            </a:endParaRPr>
          </a:p>
          <a:p>
            <a:pPr indent="-304800" lvl="0" marL="457200" rtl="0" algn="l">
              <a:lnSpc>
                <a:spcPct val="150000"/>
              </a:lnSpc>
              <a:spcBef>
                <a:spcPts val="1000"/>
              </a:spcBef>
              <a:spcAft>
                <a:spcPts val="0"/>
              </a:spcAft>
              <a:buClr>
                <a:srgbClr val="000000"/>
              </a:buClr>
              <a:buSzPts val="1200"/>
              <a:buChar char="●"/>
            </a:pPr>
            <a:r>
              <a:rPr lang="en">
                <a:solidFill>
                  <a:srgbClr val="000000"/>
                </a:solidFill>
              </a:rPr>
              <a:t>Strengthened community </a:t>
            </a:r>
            <a:endParaRPr>
              <a:solidFill>
                <a:srgbClr val="000000"/>
              </a:solidFill>
            </a:endParaRPr>
          </a:p>
          <a:p>
            <a:pPr indent="-304800" lvl="0" marL="457200" rtl="0" algn="l">
              <a:lnSpc>
                <a:spcPct val="150000"/>
              </a:lnSpc>
              <a:spcBef>
                <a:spcPts val="0"/>
              </a:spcBef>
              <a:spcAft>
                <a:spcPts val="0"/>
              </a:spcAft>
              <a:buClr>
                <a:srgbClr val="000000"/>
              </a:buClr>
              <a:buSzPts val="1200"/>
              <a:buChar char="●"/>
            </a:pPr>
            <a:r>
              <a:rPr lang="en">
                <a:solidFill>
                  <a:srgbClr val="000000"/>
                </a:solidFill>
              </a:rPr>
              <a:t>Spontaneous cohesion </a:t>
            </a:r>
            <a:endParaRPr>
              <a:solidFill>
                <a:srgbClr val="000000"/>
              </a:solidFill>
            </a:endParaRPr>
          </a:p>
          <a:p>
            <a:pPr indent="-304800" lvl="0" marL="457200" rtl="0" algn="l">
              <a:lnSpc>
                <a:spcPct val="150000"/>
              </a:lnSpc>
              <a:spcBef>
                <a:spcPts val="0"/>
              </a:spcBef>
              <a:spcAft>
                <a:spcPts val="0"/>
              </a:spcAft>
              <a:buClr>
                <a:srgbClr val="000000"/>
              </a:buClr>
              <a:buSzPts val="1200"/>
              <a:buChar char="●"/>
            </a:pPr>
            <a:r>
              <a:rPr lang="en">
                <a:solidFill>
                  <a:srgbClr val="000000"/>
                </a:solidFill>
              </a:rPr>
              <a:t>Calm, generosity, and friendliness</a:t>
            </a:r>
            <a:endParaRPr>
              <a:solidFill>
                <a:srgbClr val="000000"/>
              </a:solidFill>
            </a:endParaRPr>
          </a:p>
          <a:p>
            <a:pPr indent="-317500" lvl="1" marL="914400" rtl="0" algn="l">
              <a:lnSpc>
                <a:spcPct val="150000"/>
              </a:lnSpc>
              <a:spcBef>
                <a:spcPts val="0"/>
              </a:spcBef>
              <a:spcAft>
                <a:spcPts val="0"/>
              </a:spcAft>
              <a:buClr>
                <a:srgbClr val="000000"/>
              </a:buClr>
              <a:buSzPts val="1400"/>
              <a:buChar char="○"/>
            </a:pPr>
            <a:r>
              <a:rPr lang="en">
                <a:solidFill>
                  <a:srgbClr val="000000"/>
                </a:solidFill>
              </a:rPr>
              <a:t>‘‘collective effervescence”</a:t>
            </a:r>
            <a:endParaRPr>
              <a:solidFill>
                <a:srgbClr val="000000"/>
              </a:solidFill>
            </a:endParaRPr>
          </a:p>
          <a:p>
            <a:pPr indent="0" lvl="0" marL="0" rtl="0" algn="l">
              <a:lnSpc>
                <a:spcPct val="100000"/>
              </a:lnSpc>
              <a:spcBef>
                <a:spcPts val="0"/>
              </a:spcBef>
              <a:spcAft>
                <a:spcPts val="0"/>
              </a:spcAft>
              <a:buNone/>
            </a:pPr>
            <a:r>
              <a:t/>
            </a:r>
            <a:endParaRPr i="1" sz="800">
              <a:solidFill>
                <a:srgbClr val="000000"/>
              </a:solidFill>
            </a:endParaRPr>
          </a:p>
          <a:p>
            <a:pPr indent="0" lvl="0" marL="0" rtl="0" algn="l">
              <a:lnSpc>
                <a:spcPct val="100000"/>
              </a:lnSpc>
              <a:spcBef>
                <a:spcPts val="1600"/>
              </a:spcBef>
              <a:spcAft>
                <a:spcPts val="0"/>
              </a:spcAft>
              <a:buNone/>
            </a:pPr>
            <a:r>
              <a:t/>
            </a:r>
            <a:endParaRPr i="1" sz="800">
              <a:solidFill>
                <a:srgbClr val="000000"/>
              </a:solidFill>
            </a:endParaRPr>
          </a:p>
          <a:p>
            <a:pPr indent="0" lvl="0" marL="0" rtl="0" algn="l">
              <a:spcBef>
                <a:spcPts val="1600"/>
              </a:spcBef>
              <a:spcAft>
                <a:spcPts val="0"/>
              </a:spcAft>
              <a:buNone/>
            </a:pPr>
            <a:r>
              <a:rPr lang="en" sz="800">
                <a:solidFill>
                  <a:srgbClr val="000000"/>
                </a:solidFill>
              </a:rPr>
              <a:t>Edensor, T. (2015). The gloomy city: Rethinking the relationship between light and dark. Urban Studies, 52(3), 422–438. </a:t>
            </a:r>
            <a:endParaRPr sz="800">
              <a:solidFill>
                <a:srgbClr val="000000"/>
              </a:solidFill>
            </a:endParaRPr>
          </a:p>
          <a:p>
            <a:pPr indent="0" lvl="0" marL="457200" rtl="0" algn="l">
              <a:spcBef>
                <a:spcPts val="1600"/>
              </a:spcBef>
              <a:spcAft>
                <a:spcPts val="0"/>
              </a:spcAft>
              <a:buNone/>
            </a:pPr>
            <a:r>
              <a:t/>
            </a:r>
            <a:endParaRPr sz="1600">
              <a:solidFill>
                <a:srgbClr val="000000"/>
              </a:solidFill>
            </a:endParaRPr>
          </a:p>
          <a:p>
            <a:pPr indent="0" lvl="0" marL="0" rtl="0" algn="l">
              <a:spcBef>
                <a:spcPts val="1600"/>
              </a:spcBef>
              <a:spcAft>
                <a:spcPts val="0"/>
              </a:spcAft>
              <a:buNone/>
            </a:pPr>
            <a:r>
              <a:t/>
            </a:r>
            <a:endParaRPr sz="1600">
              <a:solidFill>
                <a:srgbClr val="000000"/>
              </a:solidFill>
            </a:endParaRPr>
          </a:p>
          <a:p>
            <a:pPr indent="0" lvl="0" marL="0" rtl="0" algn="l">
              <a:spcBef>
                <a:spcPts val="1600"/>
              </a:spcBef>
              <a:spcAft>
                <a:spcPts val="0"/>
              </a:spcAft>
              <a:buNone/>
            </a:pPr>
            <a:r>
              <a:t/>
            </a:r>
            <a:endParaRPr sz="1600">
              <a:solidFill>
                <a:srgbClr val="000000"/>
              </a:solidFill>
            </a:endParaRPr>
          </a:p>
          <a:p>
            <a:pPr indent="0" lvl="0" marL="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8F8F8"/>
        </a:solidFill>
      </p:bgPr>
    </p:bg>
    <p:spTree>
      <p:nvGrpSpPr>
        <p:cNvPr id="124" name="Shape 124"/>
        <p:cNvGrpSpPr/>
        <p:nvPr/>
      </p:nvGrpSpPr>
      <p:grpSpPr>
        <a:xfrm>
          <a:off x="0" y="0"/>
          <a:ext cx="0" cy="0"/>
          <a:chOff x="0" y="0"/>
          <a:chExt cx="0" cy="0"/>
        </a:xfrm>
      </p:grpSpPr>
      <p:sp>
        <p:nvSpPr>
          <p:cNvPr id="125" name="Google Shape;125;p24"/>
          <p:cNvSpPr txBox="1"/>
          <p:nvPr>
            <p:ph type="title"/>
          </p:nvPr>
        </p:nvSpPr>
        <p:spPr>
          <a:xfrm>
            <a:off x="311700" y="3611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Negative associations of darkness...</a:t>
            </a:r>
            <a:endParaRPr b="1">
              <a:solidFill>
                <a:srgbClr val="000000"/>
              </a:solidFill>
            </a:endParaRPr>
          </a:p>
        </p:txBody>
      </p:sp>
      <p:sp>
        <p:nvSpPr>
          <p:cNvPr id="126" name="Google Shape;126;p24"/>
          <p:cNvSpPr txBox="1"/>
          <p:nvPr>
            <p:ph idx="1" type="body"/>
          </p:nvPr>
        </p:nvSpPr>
        <p:spPr>
          <a:xfrm>
            <a:off x="311700" y="1010475"/>
            <a:ext cx="8520600" cy="28443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rgbClr val="000000"/>
              </a:buClr>
              <a:buSzPts val="1400"/>
              <a:buChar char="●"/>
            </a:pPr>
            <a:r>
              <a:rPr lang="en">
                <a:solidFill>
                  <a:srgbClr val="000000"/>
                </a:solidFill>
              </a:rPr>
              <a:t>Superstition </a:t>
            </a:r>
            <a:endParaRPr>
              <a:solidFill>
                <a:srgbClr val="000000"/>
              </a:solidFill>
            </a:endParaRPr>
          </a:p>
          <a:p>
            <a:pPr indent="-317500" lvl="0" marL="457200" rtl="0" algn="l">
              <a:lnSpc>
                <a:spcPct val="150000"/>
              </a:lnSpc>
              <a:spcBef>
                <a:spcPts val="0"/>
              </a:spcBef>
              <a:spcAft>
                <a:spcPts val="0"/>
              </a:spcAft>
              <a:buClr>
                <a:srgbClr val="000000"/>
              </a:buClr>
              <a:buSzPts val="1400"/>
              <a:buChar char="●"/>
            </a:pPr>
            <a:r>
              <a:rPr lang="en">
                <a:solidFill>
                  <a:srgbClr val="000000"/>
                </a:solidFill>
              </a:rPr>
              <a:t>Evil spirits and demons</a:t>
            </a:r>
            <a:endParaRPr>
              <a:solidFill>
                <a:srgbClr val="000000"/>
              </a:solidFill>
            </a:endParaRPr>
          </a:p>
          <a:p>
            <a:pPr indent="-317500" lvl="0" marL="457200" rtl="0" algn="l">
              <a:lnSpc>
                <a:spcPct val="150000"/>
              </a:lnSpc>
              <a:spcBef>
                <a:spcPts val="0"/>
              </a:spcBef>
              <a:spcAft>
                <a:spcPts val="0"/>
              </a:spcAft>
              <a:buClr>
                <a:srgbClr val="000000"/>
              </a:buClr>
              <a:buSzPts val="1400"/>
              <a:buChar char="●"/>
            </a:pPr>
            <a:r>
              <a:rPr lang="en">
                <a:solidFill>
                  <a:srgbClr val="000000"/>
                </a:solidFill>
              </a:rPr>
              <a:t>Real and mythical dangers </a:t>
            </a:r>
            <a:endParaRPr>
              <a:solidFill>
                <a:srgbClr val="000000"/>
              </a:solidFill>
            </a:endParaRPr>
          </a:p>
          <a:p>
            <a:pPr indent="-330200" lvl="1" marL="914400" rtl="0" algn="l">
              <a:lnSpc>
                <a:spcPct val="150000"/>
              </a:lnSpc>
              <a:spcBef>
                <a:spcPts val="0"/>
              </a:spcBef>
              <a:spcAft>
                <a:spcPts val="0"/>
              </a:spcAft>
              <a:buClr>
                <a:srgbClr val="000000"/>
              </a:buClr>
              <a:buSzPts val="1600"/>
              <a:buChar char="○"/>
            </a:pPr>
            <a:r>
              <a:rPr lang="en" sz="1600">
                <a:solidFill>
                  <a:srgbClr val="000000"/>
                </a:solidFill>
              </a:rPr>
              <a:t>Fear </a:t>
            </a:r>
            <a:endParaRPr sz="1600">
              <a:solidFill>
                <a:srgbClr val="000000"/>
              </a:solidFill>
            </a:endParaRPr>
          </a:p>
          <a:p>
            <a:pPr indent="-317500" lvl="0" marL="457200" rtl="0" algn="l">
              <a:lnSpc>
                <a:spcPct val="150000"/>
              </a:lnSpc>
              <a:spcBef>
                <a:spcPts val="0"/>
              </a:spcBef>
              <a:spcAft>
                <a:spcPts val="0"/>
              </a:spcAft>
              <a:buClr>
                <a:srgbClr val="000000"/>
              </a:buClr>
              <a:buSzPts val="1400"/>
              <a:buChar char="●"/>
            </a:pPr>
            <a:r>
              <a:rPr lang="en">
                <a:solidFill>
                  <a:srgbClr val="000000"/>
                </a:solidFill>
              </a:rPr>
              <a:t>Provides space and time for immoral behavior</a:t>
            </a:r>
            <a:endParaRPr>
              <a:solidFill>
                <a:srgbClr val="000000"/>
              </a:solidFill>
            </a:endParaRPr>
          </a:p>
          <a:p>
            <a:pPr indent="-330200" lvl="1" marL="914400" rtl="0" algn="l">
              <a:lnSpc>
                <a:spcPct val="150000"/>
              </a:lnSpc>
              <a:spcBef>
                <a:spcPts val="0"/>
              </a:spcBef>
              <a:spcAft>
                <a:spcPts val="0"/>
              </a:spcAft>
              <a:buClr>
                <a:schemeClr val="dk1"/>
              </a:buClr>
              <a:buSzPts val="1600"/>
              <a:buChar char="○"/>
            </a:pPr>
            <a:r>
              <a:rPr lang="en" sz="1600">
                <a:solidFill>
                  <a:schemeClr val="dk1"/>
                </a:solidFill>
              </a:rPr>
              <a:t>Criminality </a:t>
            </a:r>
            <a:endParaRPr sz="2200">
              <a:solidFill>
                <a:srgbClr val="000000"/>
              </a:solidFill>
            </a:endParaRPr>
          </a:p>
          <a:p>
            <a:pPr indent="-317500" lvl="0" marL="457200" rtl="0" algn="l">
              <a:lnSpc>
                <a:spcPct val="150000"/>
              </a:lnSpc>
              <a:spcBef>
                <a:spcPts val="0"/>
              </a:spcBef>
              <a:spcAft>
                <a:spcPts val="0"/>
              </a:spcAft>
              <a:buClr>
                <a:srgbClr val="000000"/>
              </a:buClr>
              <a:buSzPts val="1400"/>
              <a:buChar char="●"/>
            </a:pPr>
            <a:r>
              <a:rPr lang="en">
                <a:solidFill>
                  <a:srgbClr val="000000"/>
                </a:solidFill>
              </a:rPr>
              <a:t>Primitive or contrary to progress  </a:t>
            </a:r>
            <a:endParaRPr>
              <a:solidFill>
                <a:srgbClr val="000000"/>
              </a:solidFill>
            </a:endParaRPr>
          </a:p>
          <a:p>
            <a:pPr indent="-330200" lvl="1" marL="914400" rtl="0" algn="l">
              <a:lnSpc>
                <a:spcPct val="150000"/>
              </a:lnSpc>
              <a:spcBef>
                <a:spcPts val="0"/>
              </a:spcBef>
              <a:spcAft>
                <a:spcPts val="0"/>
              </a:spcAft>
              <a:buClr>
                <a:srgbClr val="000000"/>
              </a:buClr>
              <a:buSzPts val="1600"/>
              <a:buChar char="○"/>
            </a:pPr>
            <a:r>
              <a:rPr lang="en" sz="1600">
                <a:solidFill>
                  <a:srgbClr val="000000"/>
                </a:solidFill>
              </a:rPr>
              <a:t>Colonial discourse</a:t>
            </a:r>
            <a:endParaRPr sz="1600">
              <a:solidFill>
                <a:srgbClr val="000000"/>
              </a:solidFill>
            </a:endParaRPr>
          </a:p>
          <a:p>
            <a:pPr indent="0" lvl="0" marL="0" rtl="0" algn="l">
              <a:lnSpc>
                <a:spcPct val="150000"/>
              </a:lnSpc>
              <a:spcBef>
                <a:spcPts val="0"/>
              </a:spcBef>
              <a:spcAft>
                <a:spcPts val="0"/>
              </a:spcAft>
              <a:buNone/>
            </a:pPr>
            <a:r>
              <a:t/>
            </a:r>
            <a:endParaRPr sz="1200">
              <a:solidFill>
                <a:srgbClr val="000000"/>
              </a:solidFill>
            </a:endParaRPr>
          </a:p>
          <a:p>
            <a:pPr indent="0" lvl="0" marL="0" rtl="0" algn="l">
              <a:lnSpc>
                <a:spcPct val="150000"/>
              </a:lnSpc>
              <a:spcBef>
                <a:spcPts val="0"/>
              </a:spcBef>
              <a:spcAft>
                <a:spcPts val="0"/>
              </a:spcAft>
              <a:buNone/>
            </a:pPr>
            <a:r>
              <a:t/>
            </a:r>
            <a:endParaRPr sz="1200">
              <a:solidFill>
                <a:srgbClr val="000000"/>
              </a:solidFill>
            </a:endParaRPr>
          </a:p>
          <a:p>
            <a:pPr indent="0" lvl="0" marL="0" rtl="0" algn="l">
              <a:lnSpc>
                <a:spcPct val="150000"/>
              </a:lnSpc>
              <a:spcBef>
                <a:spcPts val="0"/>
              </a:spcBef>
              <a:spcAft>
                <a:spcPts val="0"/>
              </a:spcAft>
              <a:buNone/>
            </a:pPr>
            <a:r>
              <a:rPr lang="en" sz="800">
                <a:solidFill>
                  <a:srgbClr val="000000"/>
                </a:solidFill>
              </a:rPr>
              <a:t>Stone, T. (2018). The value of darkness: A moral framework for urban nighttime lighting. </a:t>
            </a:r>
            <a:r>
              <a:rPr i="1" lang="en" sz="800">
                <a:solidFill>
                  <a:srgbClr val="000000"/>
                </a:solidFill>
              </a:rPr>
              <a:t>Science and Engineering Ethics</a:t>
            </a:r>
            <a:r>
              <a:rPr lang="en" sz="800">
                <a:solidFill>
                  <a:srgbClr val="000000"/>
                </a:solidFill>
              </a:rPr>
              <a:t>. </a:t>
            </a:r>
            <a:r>
              <a:rPr i="1" lang="en" sz="800">
                <a:solidFill>
                  <a:srgbClr val="000000"/>
                </a:solidFill>
              </a:rPr>
              <a:t>24</a:t>
            </a:r>
            <a:r>
              <a:rPr lang="en" sz="800">
                <a:solidFill>
                  <a:srgbClr val="000000"/>
                </a:solidFill>
              </a:rPr>
              <a:t>:(2),607-628. </a:t>
            </a:r>
            <a:endParaRPr sz="1200">
              <a:solidFill>
                <a:srgbClr val="000000"/>
              </a:solidFill>
            </a:endParaRPr>
          </a:p>
          <a:p>
            <a:pPr indent="0" lvl="0" marL="0" rtl="0" algn="l">
              <a:lnSpc>
                <a:spcPct val="150000"/>
              </a:lnSpc>
              <a:spcBef>
                <a:spcPts val="1600"/>
              </a:spcBef>
              <a:spcAft>
                <a:spcPts val="0"/>
              </a:spcAft>
              <a:buClr>
                <a:schemeClr val="dk1"/>
              </a:buClr>
              <a:buSzPts val="1100"/>
              <a:buFont typeface="Arial"/>
              <a:buNone/>
            </a:pPr>
            <a:r>
              <a:t/>
            </a:r>
            <a:endParaRPr sz="2400">
              <a:solidFill>
                <a:srgbClr val="000000"/>
              </a:solidFill>
            </a:endParaRPr>
          </a:p>
          <a:p>
            <a:pPr indent="0" lvl="0" marL="0" rtl="0" algn="l">
              <a:lnSpc>
                <a:spcPct val="150000"/>
              </a:lnSpc>
              <a:spcBef>
                <a:spcPts val="1600"/>
              </a:spcBef>
              <a:spcAft>
                <a:spcPts val="0"/>
              </a:spcAft>
              <a:buNone/>
            </a:pPr>
            <a:r>
              <a:t/>
            </a:r>
            <a:endParaRPr sz="2400">
              <a:solidFill>
                <a:srgbClr val="000000"/>
              </a:solidFill>
            </a:endParaRPr>
          </a:p>
          <a:p>
            <a:pPr indent="0" lvl="0" marL="457200" rtl="0" algn="l">
              <a:lnSpc>
                <a:spcPct val="150000"/>
              </a:lnSpc>
              <a:spcBef>
                <a:spcPts val="1600"/>
              </a:spcBef>
              <a:spcAft>
                <a:spcPts val="0"/>
              </a:spcAft>
              <a:buNone/>
            </a:pPr>
            <a:r>
              <a:t/>
            </a:r>
            <a:endParaRPr>
              <a:solidFill>
                <a:srgbClr val="000000"/>
              </a:solidFill>
            </a:endParaRPr>
          </a:p>
          <a:p>
            <a:pPr indent="0" lvl="0" marL="457200" rtl="0" algn="l">
              <a:spcBef>
                <a:spcPts val="1600"/>
              </a:spcBef>
              <a:spcAft>
                <a:spcPts val="0"/>
              </a:spcAft>
              <a:buNone/>
            </a:pPr>
            <a:r>
              <a:t/>
            </a:r>
            <a:endParaRPr sz="1600">
              <a:solidFill>
                <a:srgbClr val="000000"/>
              </a:solidFill>
            </a:endParaRPr>
          </a:p>
          <a:p>
            <a:pPr indent="0" lvl="0" marL="0" rtl="0" algn="l">
              <a:spcBef>
                <a:spcPts val="1600"/>
              </a:spcBef>
              <a:spcAft>
                <a:spcPts val="0"/>
              </a:spcAft>
              <a:buNone/>
            </a:pPr>
            <a:r>
              <a:t/>
            </a:r>
            <a:endParaRPr sz="1600">
              <a:solidFill>
                <a:srgbClr val="000000"/>
              </a:solidFill>
            </a:endParaRPr>
          </a:p>
          <a:p>
            <a:pPr indent="0" lvl="0" marL="0" rtl="0" algn="l">
              <a:spcBef>
                <a:spcPts val="1600"/>
              </a:spcBef>
              <a:spcAft>
                <a:spcPts val="0"/>
              </a:spcAft>
              <a:buNone/>
            </a:pPr>
            <a:r>
              <a:t/>
            </a:r>
            <a:endParaRPr sz="1600">
              <a:solidFill>
                <a:srgbClr val="000000"/>
              </a:solidFill>
            </a:endParaRPr>
          </a:p>
          <a:p>
            <a:pPr indent="0" lvl="0" marL="0" rtl="0" algn="l">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8F8F8"/>
        </a:solidFill>
      </p:bgPr>
    </p:bg>
    <p:spTree>
      <p:nvGrpSpPr>
        <p:cNvPr id="130" name="Shape 130"/>
        <p:cNvGrpSpPr/>
        <p:nvPr/>
      </p:nvGrpSpPr>
      <p:grpSpPr>
        <a:xfrm>
          <a:off x="0" y="0"/>
          <a:ext cx="0" cy="0"/>
          <a:chOff x="0" y="0"/>
          <a:chExt cx="0" cy="0"/>
        </a:xfrm>
      </p:grpSpPr>
      <p:sp>
        <p:nvSpPr>
          <p:cNvPr id="131" name="Google Shape;131;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Negative associations of darkness...</a:t>
            </a:r>
            <a:endParaRPr b="1"/>
          </a:p>
          <a:p>
            <a:pPr indent="0" lvl="0" marL="0" rtl="0" algn="l">
              <a:spcBef>
                <a:spcPts val="0"/>
              </a:spcBef>
              <a:spcAft>
                <a:spcPts val="0"/>
              </a:spcAft>
              <a:buNone/>
            </a:pPr>
            <a:r>
              <a:t/>
            </a:r>
            <a:endParaRPr b="1">
              <a:solidFill>
                <a:srgbClr val="000000"/>
              </a:solidFill>
            </a:endParaRPr>
          </a:p>
        </p:txBody>
      </p:sp>
      <p:sp>
        <p:nvSpPr>
          <p:cNvPr id="132" name="Google Shape;132;p25"/>
          <p:cNvSpPr txBox="1"/>
          <p:nvPr>
            <p:ph idx="1" type="body"/>
          </p:nvPr>
        </p:nvSpPr>
        <p:spPr>
          <a:xfrm>
            <a:off x="311700" y="1152475"/>
            <a:ext cx="8520600" cy="33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Conceals identity by producing conditions for anonymity</a:t>
            </a:r>
            <a:endParaRPr>
              <a:solidFill>
                <a:srgbClr val="000000"/>
              </a:solidFill>
            </a:endParaRPr>
          </a:p>
          <a:p>
            <a:pPr indent="0" lvl="0" marL="0" rtl="0" algn="l">
              <a:spcBef>
                <a:spcPts val="1600"/>
              </a:spcBef>
              <a:spcAft>
                <a:spcPts val="0"/>
              </a:spcAft>
              <a:buNone/>
            </a:pPr>
            <a:r>
              <a:rPr lang="en">
                <a:solidFill>
                  <a:srgbClr val="000000"/>
                </a:solidFill>
              </a:rPr>
              <a:t>Decreases inhibitions </a:t>
            </a:r>
            <a:endParaRPr>
              <a:solidFill>
                <a:srgbClr val="000000"/>
              </a:solidFill>
            </a:endParaRPr>
          </a:p>
          <a:p>
            <a:pPr indent="-330200" lvl="0" marL="457200" rtl="0" algn="l">
              <a:spcBef>
                <a:spcPts val="1600"/>
              </a:spcBef>
              <a:spcAft>
                <a:spcPts val="0"/>
              </a:spcAft>
              <a:buClr>
                <a:srgbClr val="000000"/>
              </a:buClr>
              <a:buSzPts val="1600"/>
              <a:buChar char="●"/>
            </a:pPr>
            <a:r>
              <a:rPr lang="en" sz="1600">
                <a:solidFill>
                  <a:schemeClr val="dk1"/>
                </a:solidFill>
              </a:rPr>
              <a:t>Unethical acts are more likely when transgressors cannot be identity </a:t>
            </a:r>
            <a:endParaRPr sz="1600">
              <a:solidFill>
                <a:srgbClr val="000000"/>
              </a:solidFill>
            </a:endParaRPr>
          </a:p>
          <a:p>
            <a:pPr indent="-330200" lvl="0" marL="457200" rtl="0" algn="l">
              <a:spcBef>
                <a:spcPts val="1600"/>
              </a:spcBef>
              <a:spcAft>
                <a:spcPts val="0"/>
              </a:spcAft>
              <a:buClr>
                <a:srgbClr val="000000"/>
              </a:buClr>
              <a:buSzPts val="1600"/>
              <a:buChar char="●"/>
            </a:pPr>
            <a:r>
              <a:rPr lang="en" sz="1600">
                <a:solidFill>
                  <a:srgbClr val="000000"/>
                </a:solidFill>
              </a:rPr>
              <a:t>Criminal assault is most frequent at night</a:t>
            </a:r>
            <a:endParaRPr sz="1600">
              <a:solidFill>
                <a:srgbClr val="000000"/>
              </a:solidFill>
            </a:endParaRPr>
          </a:p>
          <a:p>
            <a:pPr indent="0" lvl="0" marL="0" rtl="0" algn="l">
              <a:spcBef>
                <a:spcPts val="1600"/>
              </a:spcBef>
              <a:spcAft>
                <a:spcPts val="0"/>
              </a:spcAft>
              <a:buNone/>
            </a:pPr>
            <a:r>
              <a:rPr lang="en">
                <a:solidFill>
                  <a:srgbClr val="000000"/>
                </a:solidFill>
              </a:rPr>
              <a:t>Promotes aggressive behavior </a:t>
            </a:r>
            <a:endParaRPr>
              <a:solidFill>
                <a:srgbClr val="000000"/>
              </a:solidFill>
            </a:endParaRPr>
          </a:p>
          <a:p>
            <a:pPr indent="0" lvl="0" marL="0" rtl="0" algn="l">
              <a:spcBef>
                <a:spcPts val="1600"/>
              </a:spcBef>
              <a:spcAft>
                <a:spcPts val="0"/>
              </a:spcAft>
              <a:buNone/>
            </a:pPr>
            <a:r>
              <a:rPr lang="en">
                <a:solidFill>
                  <a:srgbClr val="000000"/>
                </a:solidFill>
              </a:rPr>
              <a:t>Increases dishonesty and self-interested behaviors</a:t>
            </a:r>
            <a:endParaRPr>
              <a:solidFill>
                <a:srgbClr val="000000"/>
              </a:solidFill>
            </a:endParaRPr>
          </a:p>
          <a:p>
            <a:pPr indent="0" lvl="0" marL="0" rtl="0" algn="l">
              <a:spcBef>
                <a:spcPts val="0"/>
              </a:spcBef>
              <a:spcAft>
                <a:spcPts val="0"/>
              </a:spcAft>
              <a:buNone/>
            </a:pPr>
            <a:r>
              <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Clr>
                <a:schemeClr val="dk1"/>
              </a:buClr>
              <a:buSzPts val="1100"/>
              <a:buFont typeface="Arial"/>
              <a:buNone/>
            </a:pPr>
            <a:r>
              <a:rPr lang="en" sz="850">
                <a:solidFill>
                  <a:srgbClr val="000000"/>
                </a:solidFill>
              </a:rPr>
              <a:t>Zhong, C.-B., Bohns, V. K., &amp; Gino, F. (2010). Good Lamps Are the Best Police: Darkness Increases Dishonesty and Self-Interested Behavior. Psychological Science, 21(3), 311–314. </a:t>
            </a:r>
            <a:endParaRPr sz="850">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8F8F8"/>
        </a:solidFill>
      </p:bgPr>
    </p:bg>
    <p:spTree>
      <p:nvGrpSpPr>
        <p:cNvPr id="136" name="Shape 136"/>
        <p:cNvGrpSpPr/>
        <p:nvPr/>
      </p:nvGrpSpPr>
      <p:grpSpPr>
        <a:xfrm>
          <a:off x="0" y="0"/>
          <a:ext cx="0" cy="0"/>
          <a:chOff x="0" y="0"/>
          <a:chExt cx="0" cy="0"/>
        </a:xfrm>
      </p:grpSpPr>
      <p:sp>
        <p:nvSpPr>
          <p:cNvPr id="137" name="Google Shape;137;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Positive associations of</a:t>
            </a:r>
            <a:r>
              <a:rPr b="1" lang="en">
                <a:solidFill>
                  <a:srgbClr val="000000"/>
                </a:solidFill>
              </a:rPr>
              <a:t> darkness...</a:t>
            </a:r>
            <a:endParaRPr b="1">
              <a:solidFill>
                <a:srgbClr val="000000"/>
              </a:solidFill>
            </a:endParaRPr>
          </a:p>
        </p:txBody>
      </p:sp>
      <p:sp>
        <p:nvSpPr>
          <p:cNvPr id="138" name="Google Shape;138;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00000"/>
                </a:solidFill>
              </a:rPr>
              <a:t>“Offering an occasion ‘for trying to be someone the daytime may not let you be, a time for meeting people you should not, for doing things your parents told you not to do’.”</a:t>
            </a:r>
            <a:endParaRPr sz="2000">
              <a:solidFill>
                <a:srgbClr val="000000"/>
              </a:solidFill>
            </a:endParaRPr>
          </a:p>
          <a:p>
            <a:pPr indent="0" lvl="0" marL="0" rtl="0" algn="l">
              <a:spcBef>
                <a:spcPts val="1600"/>
              </a:spcBef>
              <a:spcAft>
                <a:spcPts val="0"/>
              </a:spcAft>
              <a:buNone/>
            </a:pPr>
            <a:r>
              <a:rPr b="1" lang="en" sz="1600">
                <a:solidFill>
                  <a:srgbClr val="000000"/>
                </a:solidFill>
              </a:rPr>
              <a:t>Darkness as refuge for </a:t>
            </a:r>
            <a:endParaRPr b="1" sz="1600">
              <a:solidFill>
                <a:srgbClr val="000000"/>
              </a:solidFill>
            </a:endParaRPr>
          </a:p>
          <a:p>
            <a:pPr indent="-330200" lvl="0" marL="457200" rtl="0" algn="l">
              <a:spcBef>
                <a:spcPts val="1600"/>
              </a:spcBef>
              <a:spcAft>
                <a:spcPts val="0"/>
              </a:spcAft>
              <a:buClr>
                <a:srgbClr val="000000"/>
              </a:buClr>
              <a:buSzPts val="1600"/>
              <a:buChar char="●"/>
            </a:pPr>
            <a:r>
              <a:rPr lang="en" sz="1600">
                <a:solidFill>
                  <a:srgbClr val="000000"/>
                </a:solidFill>
              </a:rPr>
              <a:t>Persecuted minorities, marginal groups, and the lower class</a:t>
            </a:r>
            <a:endParaRPr sz="1600">
              <a:solidFill>
                <a:srgbClr val="000000"/>
              </a:solidFill>
            </a:endParaRPr>
          </a:p>
          <a:p>
            <a:pPr indent="-330200" lvl="0" marL="457200" rtl="0" algn="l">
              <a:spcBef>
                <a:spcPts val="1000"/>
              </a:spcBef>
              <a:spcAft>
                <a:spcPts val="0"/>
              </a:spcAft>
              <a:buClr>
                <a:srgbClr val="000000"/>
              </a:buClr>
              <a:buSzPts val="1600"/>
              <a:buChar char="●"/>
            </a:pPr>
            <a:r>
              <a:rPr lang="en" sz="1600">
                <a:solidFill>
                  <a:srgbClr val="000000"/>
                </a:solidFill>
              </a:rPr>
              <a:t>Avoiding surveillance</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Freedom from social scrutiny</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Time and space to organize (revolutionary and conspiratorial activities, sedition, subculture)</a:t>
            </a:r>
            <a:endParaRPr sz="1600">
              <a:solidFill>
                <a:srgbClr val="000000"/>
              </a:solidFill>
            </a:endParaRPr>
          </a:p>
          <a:p>
            <a:pPr indent="0" lvl="0" marL="914400" rtl="0" algn="l">
              <a:spcBef>
                <a:spcPts val="0"/>
              </a:spcBef>
              <a:spcAft>
                <a:spcPts val="0"/>
              </a:spcAft>
              <a:buNone/>
            </a:pPr>
            <a:r>
              <a:t/>
            </a:r>
            <a:endParaRPr sz="1600">
              <a:solidFill>
                <a:srgbClr val="000000"/>
              </a:solidFill>
            </a:endParaRPr>
          </a:p>
          <a:p>
            <a:pPr indent="0" lvl="0" marL="0" rtl="0" algn="l">
              <a:spcBef>
                <a:spcPts val="0"/>
              </a:spcBef>
              <a:spcAft>
                <a:spcPts val="0"/>
              </a:spcAft>
              <a:buNone/>
            </a:pPr>
            <a:r>
              <a:rPr lang="en" sz="800">
                <a:solidFill>
                  <a:schemeClr val="dk1"/>
                </a:solidFill>
              </a:rPr>
              <a:t>Edensor, T. (2015). The gloomy city: Rethinking the relationship between light and dark. Urban Studies, 52(3), 422–438. </a:t>
            </a:r>
            <a:endParaRPr sz="800">
              <a:solidFill>
                <a:schemeClr val="dk1"/>
              </a:solidFill>
            </a:endParaRPr>
          </a:p>
          <a:p>
            <a:pPr indent="0" lvl="0" marL="914400" rtl="0" algn="l">
              <a:spcBef>
                <a:spcPts val="1600"/>
              </a:spcBef>
              <a:spcAft>
                <a:spcPts val="0"/>
              </a:spcAft>
              <a:buNone/>
            </a:pPr>
            <a:r>
              <a:t/>
            </a:r>
            <a:endParaRPr sz="1600">
              <a:solidFill>
                <a:srgbClr val="000000"/>
              </a:solidFill>
            </a:endParaRPr>
          </a:p>
          <a:p>
            <a:pPr indent="0" lvl="0" marL="0" rtl="0" algn="l">
              <a:spcBef>
                <a:spcPts val="1000"/>
              </a:spcBef>
              <a:spcAft>
                <a:spcPts val="0"/>
              </a:spcAft>
              <a:buNone/>
            </a:pPr>
            <a:r>
              <a:t/>
            </a:r>
            <a:endParaRPr sz="1600">
              <a:solidFill>
                <a:srgbClr val="000000"/>
              </a:solidFill>
            </a:endParaRPr>
          </a:p>
          <a:p>
            <a:pPr indent="0" lvl="0" marL="457200" rtl="0" algn="l">
              <a:spcBef>
                <a:spcPts val="1600"/>
              </a:spcBef>
              <a:spcAft>
                <a:spcPts val="0"/>
              </a:spcAft>
              <a:buNone/>
            </a:pPr>
            <a:r>
              <a:t/>
            </a:r>
            <a:endParaRPr sz="1600">
              <a:solidFill>
                <a:srgbClr val="000000"/>
              </a:solidFill>
            </a:endParaRPr>
          </a:p>
          <a:p>
            <a:pPr indent="0" lvl="0" marL="0" rtl="0" algn="l">
              <a:spcBef>
                <a:spcPts val="1600"/>
              </a:spcBef>
              <a:spcAft>
                <a:spcPts val="0"/>
              </a:spcAft>
              <a:buClr>
                <a:srgbClr val="000000"/>
              </a:buClr>
              <a:buSzPts val="1100"/>
              <a:buFont typeface="Arial"/>
              <a:buNone/>
            </a:pPr>
            <a:r>
              <a:t/>
            </a:r>
            <a:endParaRPr sz="1600">
              <a:solidFill>
                <a:srgbClr val="000000"/>
              </a:solidFill>
            </a:endParaRPr>
          </a:p>
          <a:p>
            <a:pPr indent="0" lvl="0" marL="0" rtl="0" algn="l">
              <a:spcBef>
                <a:spcPts val="1600"/>
              </a:spcBef>
              <a:spcAft>
                <a:spcPts val="0"/>
              </a:spcAft>
              <a:buNone/>
            </a:pPr>
            <a:r>
              <a:t/>
            </a:r>
            <a:endParaRPr sz="1600">
              <a:solidFill>
                <a:srgbClr val="000000"/>
              </a:solidFill>
            </a:endParaRPr>
          </a:p>
          <a:p>
            <a:pPr indent="0" lvl="0" marL="0" rtl="0" algn="l">
              <a:spcBef>
                <a:spcPts val="160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8F8F8"/>
        </a:solidFill>
      </p:bgPr>
    </p:bg>
    <p:spTree>
      <p:nvGrpSpPr>
        <p:cNvPr id="142" name="Shape 142"/>
        <p:cNvGrpSpPr/>
        <p:nvPr/>
      </p:nvGrpSpPr>
      <p:grpSpPr>
        <a:xfrm>
          <a:off x="0" y="0"/>
          <a:ext cx="0" cy="0"/>
          <a:chOff x="0" y="0"/>
          <a:chExt cx="0" cy="0"/>
        </a:xfrm>
      </p:grpSpPr>
      <p:sp>
        <p:nvSpPr>
          <p:cNvPr id="143" name="Google Shape;143;p27"/>
          <p:cNvSpPr txBox="1"/>
          <p:nvPr>
            <p:ph type="title"/>
          </p:nvPr>
        </p:nvSpPr>
        <p:spPr>
          <a:xfrm>
            <a:off x="311700" y="2846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Positive associations of darkness...</a:t>
            </a:r>
            <a:endParaRPr b="1">
              <a:solidFill>
                <a:srgbClr val="000000"/>
              </a:solidFill>
            </a:endParaRPr>
          </a:p>
        </p:txBody>
      </p:sp>
      <p:sp>
        <p:nvSpPr>
          <p:cNvPr id="144" name="Google Shape;144;p27"/>
          <p:cNvSpPr txBox="1"/>
          <p:nvPr>
            <p:ph idx="1" type="body"/>
          </p:nvPr>
        </p:nvSpPr>
        <p:spPr>
          <a:xfrm>
            <a:off x="311700" y="942225"/>
            <a:ext cx="8520600" cy="400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Heightened</a:t>
            </a:r>
            <a:r>
              <a:rPr lang="en">
                <a:solidFill>
                  <a:srgbClr val="000000"/>
                </a:solidFill>
              </a:rPr>
              <a:t> sensory </a:t>
            </a:r>
            <a:r>
              <a:rPr lang="en">
                <a:solidFill>
                  <a:srgbClr val="000000"/>
                </a:solidFill>
              </a:rPr>
              <a:t>experiences </a:t>
            </a:r>
            <a:endParaRPr>
              <a:solidFill>
                <a:srgbClr val="000000"/>
              </a:solidFill>
            </a:endParaRPr>
          </a:p>
          <a:p>
            <a:pPr indent="0" lvl="0" marL="0" rtl="0" algn="l">
              <a:spcBef>
                <a:spcPts val="1000"/>
              </a:spcBef>
              <a:spcAft>
                <a:spcPts val="0"/>
              </a:spcAft>
              <a:buNone/>
            </a:pPr>
            <a:r>
              <a:rPr lang="en">
                <a:solidFill>
                  <a:srgbClr val="000000"/>
                </a:solidFill>
              </a:rPr>
              <a:t>Sense of privacy, intimacy, and coziness </a:t>
            </a:r>
            <a:endParaRPr sz="1300">
              <a:solidFill>
                <a:srgbClr val="000000"/>
              </a:solidFill>
            </a:endParaRPr>
          </a:p>
          <a:p>
            <a:pPr indent="-330200" lvl="1" marL="914400" rtl="0" algn="l">
              <a:spcBef>
                <a:spcPts val="1600"/>
              </a:spcBef>
              <a:spcAft>
                <a:spcPts val="0"/>
              </a:spcAft>
              <a:buClr>
                <a:srgbClr val="000000"/>
              </a:buClr>
              <a:buSzPts val="1600"/>
              <a:buChar char="○"/>
            </a:pPr>
            <a:r>
              <a:rPr lang="en" sz="1600">
                <a:solidFill>
                  <a:srgbClr val="000000"/>
                </a:solidFill>
              </a:rPr>
              <a:t>Hygge = an atmosphere of warmth and intimacy created by candles and firelight</a:t>
            </a:r>
            <a:endParaRPr sz="1600">
              <a:solidFill>
                <a:srgbClr val="000000"/>
              </a:solidFill>
            </a:endParaRPr>
          </a:p>
          <a:p>
            <a:pPr indent="0" lvl="0" marL="0" marR="0" rtl="0" algn="l">
              <a:lnSpc>
                <a:spcPct val="115000"/>
              </a:lnSpc>
              <a:spcBef>
                <a:spcPts val="1000"/>
              </a:spcBef>
              <a:spcAft>
                <a:spcPts val="0"/>
              </a:spcAft>
              <a:buNone/>
            </a:pPr>
            <a:r>
              <a:rPr lang="en">
                <a:solidFill>
                  <a:schemeClr val="dk1"/>
                </a:solidFill>
              </a:rPr>
              <a:t>Open to being affected by others</a:t>
            </a:r>
            <a:endParaRPr>
              <a:solidFill>
                <a:schemeClr val="dk1"/>
              </a:solidFill>
            </a:endParaRPr>
          </a:p>
          <a:p>
            <a:pPr indent="-330200" lvl="1" marL="914400" rtl="0" algn="l">
              <a:spcBef>
                <a:spcPts val="1600"/>
              </a:spcBef>
              <a:spcAft>
                <a:spcPts val="0"/>
              </a:spcAft>
              <a:buClr>
                <a:srgbClr val="000000"/>
              </a:buClr>
              <a:buSzPts val="1600"/>
              <a:buChar char="○"/>
            </a:pPr>
            <a:r>
              <a:rPr lang="en" sz="1600">
                <a:solidFill>
                  <a:srgbClr val="000000"/>
                </a:solidFill>
              </a:rPr>
              <a:t>Possibility for new and unexpected social interaction/connection  </a:t>
            </a:r>
            <a:endParaRPr sz="1600">
              <a:solidFill>
                <a:schemeClr val="dk1"/>
              </a:solidFill>
            </a:endParaRPr>
          </a:p>
          <a:p>
            <a:pPr indent="-330200" lvl="1" marL="914400" marR="0" rtl="0" algn="l">
              <a:lnSpc>
                <a:spcPct val="115000"/>
              </a:lnSpc>
              <a:spcBef>
                <a:spcPts val="0"/>
              </a:spcBef>
              <a:spcAft>
                <a:spcPts val="0"/>
              </a:spcAft>
              <a:buClr>
                <a:srgbClr val="000000"/>
              </a:buClr>
              <a:buSzPts val="1600"/>
              <a:buFont typeface="Arial"/>
              <a:buChar char="○"/>
            </a:pPr>
            <a:r>
              <a:rPr lang="en" sz="1600">
                <a:solidFill>
                  <a:schemeClr val="dk1"/>
                </a:solidFill>
              </a:rPr>
              <a:t>Lose subjectivity → The visuality of light helps us see ourselves as </a:t>
            </a:r>
            <a:r>
              <a:rPr lang="en" sz="1600">
                <a:solidFill>
                  <a:schemeClr val="dk1"/>
                </a:solidFill>
              </a:rPr>
              <a:t>separate</a:t>
            </a:r>
            <a:r>
              <a:rPr lang="en" sz="1600">
                <a:solidFill>
                  <a:schemeClr val="dk1"/>
                </a:solidFill>
              </a:rPr>
              <a:t> from the world. </a:t>
            </a:r>
            <a:endParaRPr sz="1600">
              <a:solidFill>
                <a:schemeClr val="dk1"/>
              </a:solidFill>
            </a:endParaRPr>
          </a:p>
          <a:p>
            <a:pPr indent="0" lvl="0" marL="0" marR="0" rtl="0" algn="l">
              <a:lnSpc>
                <a:spcPct val="115000"/>
              </a:lnSpc>
              <a:spcBef>
                <a:spcPts val="1600"/>
              </a:spcBef>
              <a:spcAft>
                <a:spcPts val="0"/>
              </a:spcAft>
              <a:buNone/>
            </a:pPr>
            <a:r>
              <a:rPr lang="en">
                <a:solidFill>
                  <a:schemeClr val="dk1"/>
                </a:solidFill>
              </a:rPr>
              <a:t>R</a:t>
            </a:r>
            <a:r>
              <a:rPr lang="en">
                <a:solidFill>
                  <a:schemeClr val="dk1"/>
                </a:solidFill>
              </a:rPr>
              <a:t>elaxation and reflexivity</a:t>
            </a:r>
            <a:endParaRPr>
              <a:solidFill>
                <a:schemeClr val="dk1"/>
              </a:solidFill>
            </a:endParaRPr>
          </a:p>
          <a:p>
            <a:pPr indent="0" lvl="0" marL="0" marR="0" rtl="0" algn="l">
              <a:lnSpc>
                <a:spcPct val="115000"/>
              </a:lnSpc>
              <a:spcBef>
                <a:spcPts val="0"/>
              </a:spcBef>
              <a:spcAft>
                <a:spcPts val="0"/>
              </a:spcAft>
              <a:buNone/>
            </a:pPr>
            <a:r>
              <a:t/>
            </a:r>
            <a:endParaRPr>
              <a:solidFill>
                <a:schemeClr val="dk1"/>
              </a:solidFill>
            </a:endParaRPr>
          </a:p>
          <a:p>
            <a:pPr indent="0" lvl="0" marL="0" marR="0" rtl="0" algn="l">
              <a:lnSpc>
                <a:spcPct val="115000"/>
              </a:lnSpc>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900">
                <a:solidFill>
                  <a:schemeClr val="dk1"/>
                </a:solidFill>
              </a:rPr>
              <a:t>Shaw, R. (2015). Controlling darkness: self, dark and the domestic night. Cultural Geographies, 22(4), 585–600. </a:t>
            </a:r>
            <a:endParaRPr sz="900">
              <a:solidFill>
                <a:srgbClr val="000000"/>
              </a:solidFill>
            </a:endParaRPr>
          </a:p>
          <a:p>
            <a:pPr indent="0" lvl="0" marL="0" rtl="0" algn="l">
              <a:spcBef>
                <a:spcPts val="1600"/>
              </a:spcBef>
              <a:spcAft>
                <a:spcPts val="0"/>
              </a:spcAft>
              <a:buNone/>
            </a:pPr>
            <a:r>
              <a:t/>
            </a:r>
            <a:endParaRPr sz="1600">
              <a:solidFill>
                <a:srgbClr val="000000"/>
              </a:solidFill>
            </a:endParaRPr>
          </a:p>
          <a:p>
            <a:pPr indent="0" lvl="0" marL="457200" rtl="0" algn="l">
              <a:spcBef>
                <a:spcPts val="1600"/>
              </a:spcBef>
              <a:spcAft>
                <a:spcPts val="0"/>
              </a:spcAft>
              <a:buNone/>
            </a:pPr>
            <a:r>
              <a:t/>
            </a:r>
            <a:endParaRPr sz="1600">
              <a:solidFill>
                <a:srgbClr val="000000"/>
              </a:solidFill>
            </a:endParaRPr>
          </a:p>
          <a:p>
            <a:pPr indent="0" lvl="0" marL="0" rtl="0" algn="l">
              <a:spcBef>
                <a:spcPts val="1600"/>
              </a:spcBef>
              <a:spcAft>
                <a:spcPts val="0"/>
              </a:spcAft>
              <a:buClr>
                <a:srgbClr val="000000"/>
              </a:buClr>
              <a:buSzPts val="1100"/>
              <a:buFont typeface="Arial"/>
              <a:buNone/>
            </a:pPr>
            <a:r>
              <a:t/>
            </a:r>
            <a:endParaRPr sz="1600">
              <a:solidFill>
                <a:srgbClr val="000000"/>
              </a:solidFill>
            </a:endParaRPr>
          </a:p>
          <a:p>
            <a:pPr indent="0" lvl="0" marL="0" rtl="0" algn="l">
              <a:spcBef>
                <a:spcPts val="1600"/>
              </a:spcBef>
              <a:spcAft>
                <a:spcPts val="0"/>
              </a:spcAft>
              <a:buNone/>
            </a:pPr>
            <a:r>
              <a:t/>
            </a:r>
            <a:endParaRPr sz="1600">
              <a:solidFill>
                <a:srgbClr val="000000"/>
              </a:solidFill>
            </a:endParaRPr>
          </a:p>
          <a:p>
            <a:pPr indent="0" lvl="0" marL="0" rtl="0" algn="l">
              <a:spcBef>
                <a:spcPts val="16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8" name="Shape 148"/>
        <p:cNvGrpSpPr/>
        <p:nvPr/>
      </p:nvGrpSpPr>
      <p:grpSpPr>
        <a:xfrm>
          <a:off x="0" y="0"/>
          <a:ext cx="0" cy="0"/>
          <a:chOff x="0" y="0"/>
          <a:chExt cx="0" cy="0"/>
        </a:xfrm>
      </p:grpSpPr>
      <p:sp>
        <p:nvSpPr>
          <p:cNvPr id="149" name="Google Shape;149;p28"/>
          <p:cNvSpPr txBox="1"/>
          <p:nvPr>
            <p:ph type="title"/>
          </p:nvPr>
        </p:nvSpPr>
        <p:spPr>
          <a:xfrm>
            <a:off x="303225" y="571925"/>
            <a:ext cx="3656100" cy="116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E9D0"/>
                </a:solidFill>
              </a:rPr>
              <a:t>Lahiri</a:t>
            </a:r>
            <a:r>
              <a:rPr b="1" lang="en" sz="2400">
                <a:solidFill>
                  <a:srgbClr val="FFE9D0"/>
                </a:solidFill>
              </a:rPr>
              <a:t> imbues her settings with meaning. </a:t>
            </a:r>
            <a:endParaRPr b="1" sz="2400">
              <a:solidFill>
                <a:srgbClr val="FFE9D0"/>
              </a:solidFill>
            </a:endParaRPr>
          </a:p>
          <a:p>
            <a:pPr indent="0" lvl="0" marL="0" rtl="0" algn="l">
              <a:spcBef>
                <a:spcPts val="0"/>
              </a:spcBef>
              <a:spcAft>
                <a:spcPts val="0"/>
              </a:spcAft>
              <a:buNone/>
            </a:pPr>
            <a:r>
              <a:t/>
            </a:r>
            <a:endParaRPr b="1" sz="2400">
              <a:solidFill>
                <a:srgbClr val="FFE9D0"/>
              </a:solidFill>
            </a:endParaRPr>
          </a:p>
          <a:p>
            <a:pPr indent="0" lvl="0" marL="0" rtl="0" algn="l">
              <a:spcBef>
                <a:spcPts val="0"/>
              </a:spcBef>
              <a:spcAft>
                <a:spcPts val="0"/>
              </a:spcAft>
              <a:buNone/>
            </a:pPr>
            <a:r>
              <a:rPr b="1" lang="en" sz="2400">
                <a:solidFill>
                  <a:srgbClr val="FFE9D0"/>
                </a:solidFill>
              </a:rPr>
              <a:t>The power outage is used symbolically and contextually. </a:t>
            </a:r>
            <a:endParaRPr b="1" sz="2400">
              <a:solidFill>
                <a:srgbClr val="FFE9D0"/>
              </a:solidFill>
            </a:endParaRPr>
          </a:p>
          <a:p>
            <a:pPr indent="0" lvl="0" marL="0" rtl="0" algn="ctr">
              <a:spcBef>
                <a:spcPts val="0"/>
              </a:spcBef>
              <a:spcAft>
                <a:spcPts val="0"/>
              </a:spcAft>
              <a:buNone/>
            </a:pPr>
            <a:r>
              <a:t/>
            </a:r>
            <a:endParaRPr b="1">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EFEF"/>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536825" y="305675"/>
            <a:ext cx="3374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Biography </a:t>
            </a:r>
            <a:endParaRPr b="1"/>
          </a:p>
        </p:txBody>
      </p:sp>
      <p:sp>
        <p:nvSpPr>
          <p:cNvPr id="62" name="Google Shape;62;p14"/>
          <p:cNvSpPr txBox="1"/>
          <p:nvPr>
            <p:ph idx="1" type="body"/>
          </p:nvPr>
        </p:nvSpPr>
        <p:spPr>
          <a:xfrm>
            <a:off x="320550" y="966500"/>
            <a:ext cx="3999900" cy="3416400"/>
          </a:xfrm>
          <a:prstGeom prst="rect">
            <a:avLst/>
          </a:prstGeom>
        </p:spPr>
        <p:txBody>
          <a:bodyPr anchorCtr="0" anchor="t" bIns="91425" lIns="91425" spcFirstLastPara="1" rIns="91425" wrap="square" tIns="91425">
            <a:noAutofit/>
          </a:bodyPr>
          <a:lstStyle/>
          <a:p>
            <a:pPr indent="0" lvl="0" marL="0" rtl="0" algn="l">
              <a:lnSpc>
                <a:spcPct val="114000"/>
              </a:lnSpc>
              <a:spcBef>
                <a:spcPts val="0"/>
              </a:spcBef>
              <a:spcAft>
                <a:spcPts val="0"/>
              </a:spcAft>
              <a:buNone/>
            </a:pPr>
            <a:r>
              <a:rPr lang="en" sz="2000">
                <a:solidFill>
                  <a:srgbClr val="000000"/>
                </a:solidFill>
                <a:latin typeface="Open Sans"/>
                <a:ea typeface="Open Sans"/>
                <a:cs typeface="Open Sans"/>
                <a:sym typeface="Open Sans"/>
              </a:rPr>
              <a:t>Jhumpa Lahiri was born on July 11th,1967. </a:t>
            </a:r>
            <a:endParaRPr sz="2000">
              <a:solidFill>
                <a:srgbClr val="000000"/>
              </a:solidFill>
              <a:latin typeface="Open Sans"/>
              <a:ea typeface="Open Sans"/>
              <a:cs typeface="Open Sans"/>
              <a:sym typeface="Open Sans"/>
            </a:endParaRPr>
          </a:p>
          <a:p>
            <a:pPr indent="0" lvl="0" marL="0" rtl="0" algn="l">
              <a:lnSpc>
                <a:spcPct val="114000"/>
              </a:lnSpc>
              <a:spcBef>
                <a:spcPts val="1600"/>
              </a:spcBef>
              <a:spcAft>
                <a:spcPts val="0"/>
              </a:spcAft>
              <a:buNone/>
            </a:pPr>
            <a:r>
              <a:rPr lang="en" sz="2000">
                <a:solidFill>
                  <a:srgbClr val="000000"/>
                </a:solidFill>
                <a:latin typeface="Open Sans"/>
                <a:ea typeface="Open Sans"/>
                <a:cs typeface="Open Sans"/>
                <a:sym typeface="Open Sans"/>
              </a:rPr>
              <a:t>Her Bengali parents immigrated from Kolkata (formerly Calcutta) to London, where Lahiri was born. </a:t>
            </a:r>
            <a:endParaRPr sz="2000">
              <a:solidFill>
                <a:srgbClr val="000000"/>
              </a:solidFill>
              <a:latin typeface="Open Sans"/>
              <a:ea typeface="Open Sans"/>
              <a:cs typeface="Open Sans"/>
              <a:sym typeface="Open Sans"/>
            </a:endParaRPr>
          </a:p>
          <a:p>
            <a:pPr indent="0" lvl="0" marL="0" rtl="0" algn="l">
              <a:lnSpc>
                <a:spcPct val="114000"/>
              </a:lnSpc>
              <a:spcBef>
                <a:spcPts val="1600"/>
              </a:spcBef>
              <a:spcAft>
                <a:spcPts val="0"/>
              </a:spcAft>
              <a:buNone/>
            </a:pPr>
            <a:r>
              <a:rPr lang="en" sz="2000">
                <a:solidFill>
                  <a:srgbClr val="000000"/>
                </a:solidFill>
                <a:latin typeface="Open Sans"/>
                <a:ea typeface="Open Sans"/>
                <a:cs typeface="Open Sans"/>
                <a:sym typeface="Open Sans"/>
              </a:rPr>
              <a:t>At age two, her family immigrated to the Rhode Island.</a:t>
            </a:r>
            <a:endParaRPr sz="2000">
              <a:solidFill>
                <a:srgbClr val="000000"/>
              </a:solidFill>
              <a:latin typeface="Open Sans"/>
              <a:ea typeface="Open Sans"/>
              <a:cs typeface="Open Sans"/>
              <a:sym typeface="Open Sans"/>
            </a:endParaRPr>
          </a:p>
          <a:p>
            <a:pPr indent="0" lvl="0" marL="0" rtl="0" algn="l">
              <a:spcBef>
                <a:spcPts val="1600"/>
              </a:spcBef>
              <a:spcAft>
                <a:spcPts val="1600"/>
              </a:spcAft>
              <a:buNone/>
            </a:pPr>
            <a:r>
              <a:t/>
            </a:r>
            <a:endParaRPr sz="1800">
              <a:solidFill>
                <a:srgbClr val="000000"/>
              </a:solidFill>
              <a:latin typeface="Calibri"/>
              <a:ea typeface="Calibri"/>
              <a:cs typeface="Calibri"/>
              <a:sym typeface="Calibri"/>
            </a:endParaRPr>
          </a:p>
        </p:txBody>
      </p:sp>
      <p:pic>
        <p:nvPicPr>
          <p:cNvPr id="63" name="Google Shape;63;p14"/>
          <p:cNvPicPr preferRelativeResize="0"/>
          <p:nvPr/>
        </p:nvPicPr>
        <p:blipFill rotWithShape="1">
          <a:blip r:embed="rId3">
            <a:alphaModFix/>
          </a:blip>
          <a:srcRect b="0" l="17920" r="15086" t="0"/>
          <a:stretch/>
        </p:blipFill>
        <p:spPr>
          <a:xfrm>
            <a:off x="5029277" y="1055974"/>
            <a:ext cx="3786250" cy="37664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EFEF"/>
        </a:solidFill>
      </p:bgPr>
    </p:bg>
    <p:spTree>
      <p:nvGrpSpPr>
        <p:cNvPr id="67" name="Shape 67"/>
        <p:cNvGrpSpPr/>
        <p:nvPr/>
      </p:nvGrpSpPr>
      <p:grpSpPr>
        <a:xfrm>
          <a:off x="0" y="0"/>
          <a:ext cx="0" cy="0"/>
          <a:chOff x="0" y="0"/>
          <a:chExt cx="0" cy="0"/>
        </a:xfrm>
      </p:grpSpPr>
      <p:sp>
        <p:nvSpPr>
          <p:cNvPr id="68" name="Google Shape;68;p15"/>
          <p:cNvSpPr txBox="1"/>
          <p:nvPr>
            <p:ph type="title"/>
          </p:nvPr>
        </p:nvSpPr>
        <p:spPr>
          <a:xfrm>
            <a:off x="536825" y="305675"/>
            <a:ext cx="3374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Biography </a:t>
            </a:r>
            <a:endParaRPr b="1"/>
          </a:p>
        </p:txBody>
      </p:sp>
      <p:sp>
        <p:nvSpPr>
          <p:cNvPr id="69" name="Google Shape;69;p15"/>
          <p:cNvSpPr txBox="1"/>
          <p:nvPr>
            <p:ph idx="1" type="body"/>
          </p:nvPr>
        </p:nvSpPr>
        <p:spPr>
          <a:xfrm>
            <a:off x="311700" y="948800"/>
            <a:ext cx="3999900" cy="3416400"/>
          </a:xfrm>
          <a:prstGeom prst="rect">
            <a:avLst/>
          </a:prstGeom>
        </p:spPr>
        <p:txBody>
          <a:bodyPr anchorCtr="0" anchor="t" bIns="91425" lIns="91425" spcFirstLastPara="1" rIns="91425" wrap="square" tIns="91425">
            <a:noAutofit/>
          </a:bodyPr>
          <a:lstStyle/>
          <a:p>
            <a:pPr indent="0" lvl="0" marL="0" rtl="0" algn="l">
              <a:lnSpc>
                <a:spcPct val="114000"/>
              </a:lnSpc>
              <a:spcBef>
                <a:spcPts val="0"/>
              </a:spcBef>
              <a:spcAft>
                <a:spcPts val="0"/>
              </a:spcAft>
              <a:buNone/>
            </a:pPr>
            <a:r>
              <a:rPr lang="en" sz="2000">
                <a:solidFill>
                  <a:srgbClr val="000000"/>
                </a:solidFill>
                <a:latin typeface="Open Sans"/>
                <a:ea typeface="Open Sans"/>
                <a:cs typeface="Open Sans"/>
                <a:sym typeface="Open Sans"/>
              </a:rPr>
              <a:t>She has a doctorate in Renaissance studies and three master’s degrees in literary studies from </a:t>
            </a:r>
            <a:r>
              <a:rPr lang="en" sz="2000">
                <a:solidFill>
                  <a:srgbClr val="000000"/>
                </a:solidFill>
                <a:latin typeface="Open Sans"/>
                <a:ea typeface="Open Sans"/>
                <a:cs typeface="Open Sans"/>
                <a:sym typeface="Open Sans"/>
              </a:rPr>
              <a:t>Boston</a:t>
            </a:r>
            <a:r>
              <a:rPr lang="en" sz="2000">
                <a:solidFill>
                  <a:srgbClr val="000000"/>
                </a:solidFill>
                <a:latin typeface="Open Sans"/>
                <a:ea typeface="Open Sans"/>
                <a:cs typeface="Open Sans"/>
                <a:sym typeface="Open Sans"/>
              </a:rPr>
              <a:t> University.</a:t>
            </a:r>
            <a:endParaRPr sz="2000">
              <a:solidFill>
                <a:srgbClr val="000000"/>
              </a:solidFill>
              <a:latin typeface="Open Sans"/>
              <a:ea typeface="Open Sans"/>
              <a:cs typeface="Open Sans"/>
              <a:sym typeface="Open Sans"/>
            </a:endParaRPr>
          </a:p>
          <a:p>
            <a:pPr indent="0" lvl="0" marL="0" rtl="0" algn="l">
              <a:lnSpc>
                <a:spcPct val="114000"/>
              </a:lnSpc>
              <a:spcBef>
                <a:spcPts val="1600"/>
              </a:spcBef>
              <a:spcAft>
                <a:spcPts val="0"/>
              </a:spcAft>
              <a:buNone/>
            </a:pPr>
            <a:r>
              <a:rPr lang="en" sz="2000">
                <a:solidFill>
                  <a:srgbClr val="000000"/>
                </a:solidFill>
                <a:latin typeface="Open Sans"/>
                <a:ea typeface="Open Sans"/>
                <a:cs typeface="Open Sans"/>
                <a:sym typeface="Open Sans"/>
              </a:rPr>
              <a:t>She </a:t>
            </a:r>
            <a:r>
              <a:rPr lang="en" sz="2000">
                <a:solidFill>
                  <a:srgbClr val="000000"/>
                </a:solidFill>
                <a:latin typeface="Open Sans"/>
                <a:ea typeface="Open Sans"/>
                <a:cs typeface="Open Sans"/>
                <a:sym typeface="Open Sans"/>
              </a:rPr>
              <a:t>earned</a:t>
            </a:r>
            <a:r>
              <a:rPr lang="en" sz="2000">
                <a:solidFill>
                  <a:srgbClr val="000000"/>
                </a:solidFill>
                <a:latin typeface="Open Sans"/>
                <a:ea typeface="Open Sans"/>
                <a:cs typeface="Open Sans"/>
                <a:sym typeface="Open Sans"/>
              </a:rPr>
              <a:t> her bachelor’s in Literature from Barnard College.</a:t>
            </a:r>
            <a:r>
              <a:rPr lang="en" sz="1800">
                <a:solidFill>
                  <a:srgbClr val="000000"/>
                </a:solidFill>
                <a:latin typeface="Open Sans"/>
                <a:ea typeface="Open Sans"/>
                <a:cs typeface="Open Sans"/>
                <a:sym typeface="Open Sans"/>
              </a:rPr>
              <a:t> </a:t>
            </a:r>
            <a:endParaRPr sz="1800">
              <a:solidFill>
                <a:srgbClr val="000000"/>
              </a:solidFill>
              <a:latin typeface="Open Sans"/>
              <a:ea typeface="Open Sans"/>
              <a:cs typeface="Open Sans"/>
              <a:sym typeface="Open Sans"/>
            </a:endParaRPr>
          </a:p>
          <a:p>
            <a:pPr indent="0" lvl="0" marL="0" rtl="0" algn="l">
              <a:lnSpc>
                <a:spcPct val="114000"/>
              </a:lnSpc>
              <a:spcBef>
                <a:spcPts val="1600"/>
              </a:spcBef>
              <a:spcAft>
                <a:spcPts val="0"/>
              </a:spcAft>
              <a:buNone/>
            </a:pPr>
            <a:r>
              <a:t/>
            </a:r>
            <a:endParaRPr sz="1800">
              <a:solidFill>
                <a:srgbClr val="000000"/>
              </a:solidFill>
              <a:latin typeface="Open Sans"/>
              <a:ea typeface="Open Sans"/>
              <a:cs typeface="Open Sans"/>
              <a:sym typeface="Open Sans"/>
            </a:endParaRPr>
          </a:p>
          <a:p>
            <a:pPr indent="0" lvl="0" marL="457200" rtl="0" algn="l">
              <a:spcBef>
                <a:spcPts val="1600"/>
              </a:spcBef>
              <a:spcAft>
                <a:spcPts val="1600"/>
              </a:spcAft>
              <a:buNone/>
            </a:pPr>
            <a:r>
              <a:t/>
            </a:r>
            <a:endParaRPr sz="1800">
              <a:solidFill>
                <a:srgbClr val="000000"/>
              </a:solidFill>
              <a:latin typeface="Calibri"/>
              <a:ea typeface="Calibri"/>
              <a:cs typeface="Calibri"/>
              <a:sym typeface="Calibri"/>
            </a:endParaRPr>
          </a:p>
        </p:txBody>
      </p:sp>
      <p:pic>
        <p:nvPicPr>
          <p:cNvPr id="70" name="Google Shape;70;p15"/>
          <p:cNvPicPr preferRelativeResize="0"/>
          <p:nvPr/>
        </p:nvPicPr>
        <p:blipFill rotWithShape="1">
          <a:blip r:embed="rId3">
            <a:alphaModFix/>
          </a:blip>
          <a:srcRect b="0" l="17920" r="15086" t="0"/>
          <a:stretch/>
        </p:blipFill>
        <p:spPr>
          <a:xfrm>
            <a:off x="5029277" y="1055974"/>
            <a:ext cx="3786250" cy="37664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EFEF"/>
        </a:solid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536825" y="305675"/>
            <a:ext cx="3374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Biography </a:t>
            </a:r>
            <a:endParaRPr b="1"/>
          </a:p>
        </p:txBody>
      </p:sp>
      <p:sp>
        <p:nvSpPr>
          <p:cNvPr id="76" name="Google Shape;76;p16"/>
          <p:cNvSpPr txBox="1"/>
          <p:nvPr>
            <p:ph idx="1" type="body"/>
          </p:nvPr>
        </p:nvSpPr>
        <p:spPr>
          <a:xfrm>
            <a:off x="311700" y="948800"/>
            <a:ext cx="4801800" cy="3837600"/>
          </a:xfrm>
          <a:prstGeom prst="rect">
            <a:avLst/>
          </a:prstGeom>
        </p:spPr>
        <p:txBody>
          <a:bodyPr anchorCtr="0" anchor="t" bIns="91425" lIns="91425" spcFirstLastPara="1" rIns="91425" wrap="square" tIns="91425">
            <a:noAutofit/>
          </a:bodyPr>
          <a:lstStyle/>
          <a:p>
            <a:pPr indent="0" lvl="0" marL="0" rtl="0" algn="l">
              <a:lnSpc>
                <a:spcPct val="114000"/>
              </a:lnSpc>
              <a:spcBef>
                <a:spcPts val="0"/>
              </a:spcBef>
              <a:spcAft>
                <a:spcPts val="0"/>
              </a:spcAft>
              <a:buNone/>
            </a:pPr>
            <a:r>
              <a:rPr lang="en" sz="1800">
                <a:solidFill>
                  <a:srgbClr val="000000"/>
                </a:solidFill>
                <a:latin typeface="Open Sans"/>
                <a:ea typeface="Open Sans"/>
                <a:cs typeface="Open Sans"/>
                <a:sym typeface="Open Sans"/>
              </a:rPr>
              <a:t>She married Alberto Vourvoulias-Bush, a Guatemalan/Greek man. The wedding took place in Kolkata in </a:t>
            </a:r>
            <a:r>
              <a:rPr lang="en" sz="1800">
                <a:solidFill>
                  <a:schemeClr val="dk1"/>
                </a:solidFill>
                <a:latin typeface="Open Sans"/>
                <a:ea typeface="Open Sans"/>
                <a:cs typeface="Open Sans"/>
                <a:sym typeface="Open Sans"/>
              </a:rPr>
              <a:t>in 2001. </a:t>
            </a:r>
            <a:r>
              <a:rPr lang="en" sz="1800">
                <a:solidFill>
                  <a:srgbClr val="000000"/>
                </a:solidFill>
                <a:latin typeface="Open Sans"/>
                <a:ea typeface="Open Sans"/>
                <a:cs typeface="Open Sans"/>
                <a:sym typeface="Open Sans"/>
              </a:rPr>
              <a:t> </a:t>
            </a:r>
            <a:endParaRPr sz="1800">
              <a:solidFill>
                <a:srgbClr val="000000"/>
              </a:solidFill>
              <a:latin typeface="Open Sans"/>
              <a:ea typeface="Open Sans"/>
              <a:cs typeface="Open Sans"/>
              <a:sym typeface="Open Sans"/>
            </a:endParaRPr>
          </a:p>
          <a:p>
            <a:pPr indent="0" lvl="0" marL="0" rtl="0" algn="l">
              <a:lnSpc>
                <a:spcPct val="114000"/>
              </a:lnSpc>
              <a:spcBef>
                <a:spcPts val="1600"/>
              </a:spcBef>
              <a:spcAft>
                <a:spcPts val="0"/>
              </a:spcAft>
              <a:buNone/>
            </a:pPr>
            <a:r>
              <a:rPr lang="en" sz="1800">
                <a:solidFill>
                  <a:srgbClr val="000000"/>
                </a:solidFill>
                <a:latin typeface="Open Sans"/>
                <a:ea typeface="Open Sans"/>
                <a:cs typeface="Open Sans"/>
                <a:sym typeface="Open Sans"/>
              </a:rPr>
              <a:t>Briefly, she relocated to Rome in 2012 with her family. </a:t>
            </a:r>
            <a:endParaRPr sz="1800">
              <a:solidFill>
                <a:srgbClr val="000000"/>
              </a:solidFill>
              <a:latin typeface="Open Sans"/>
              <a:ea typeface="Open Sans"/>
              <a:cs typeface="Open Sans"/>
              <a:sym typeface="Open Sans"/>
            </a:endParaRPr>
          </a:p>
          <a:p>
            <a:pPr indent="0" lvl="0" marL="0" rtl="0" algn="l">
              <a:lnSpc>
                <a:spcPct val="114000"/>
              </a:lnSpc>
              <a:spcBef>
                <a:spcPts val="1600"/>
              </a:spcBef>
              <a:spcAft>
                <a:spcPts val="0"/>
              </a:spcAft>
              <a:buNone/>
            </a:pPr>
            <a:r>
              <a:rPr lang="en" sz="1800">
                <a:solidFill>
                  <a:srgbClr val="000000"/>
                </a:solidFill>
                <a:latin typeface="Open Sans"/>
                <a:ea typeface="Open Sans"/>
                <a:cs typeface="Open Sans"/>
                <a:sym typeface="Open Sans"/>
              </a:rPr>
              <a:t>The impact of living in Italy: </a:t>
            </a:r>
            <a:endParaRPr sz="1800">
              <a:solidFill>
                <a:srgbClr val="000000"/>
              </a:solidFill>
              <a:latin typeface="Open Sans"/>
              <a:ea typeface="Open Sans"/>
              <a:cs typeface="Open Sans"/>
              <a:sym typeface="Open Sans"/>
            </a:endParaRPr>
          </a:p>
          <a:p>
            <a:pPr indent="-342900" lvl="0" marL="457200" rtl="0" algn="l">
              <a:lnSpc>
                <a:spcPct val="114000"/>
              </a:lnSpc>
              <a:spcBef>
                <a:spcPts val="1600"/>
              </a:spcBef>
              <a:spcAft>
                <a:spcPts val="0"/>
              </a:spcAft>
              <a:buClr>
                <a:srgbClr val="000000"/>
              </a:buClr>
              <a:buSzPts val="1800"/>
              <a:buFont typeface="Open Sans"/>
              <a:buChar char="➢"/>
            </a:pPr>
            <a:r>
              <a:rPr i="1" lang="en" sz="1800">
                <a:solidFill>
                  <a:srgbClr val="000000"/>
                </a:solidFill>
                <a:latin typeface="Open Sans"/>
                <a:ea typeface="Open Sans"/>
                <a:cs typeface="Open Sans"/>
                <a:sym typeface="Open Sans"/>
              </a:rPr>
              <a:t>“Immersing herself in Italian, Lahiri has spoken of observing changes in her own writing style, feeling a sense of freedom in relating to a different language.”</a:t>
            </a:r>
            <a:endParaRPr i="1" sz="1800">
              <a:solidFill>
                <a:srgbClr val="000000"/>
              </a:solidFill>
              <a:latin typeface="Open Sans"/>
              <a:ea typeface="Open Sans"/>
              <a:cs typeface="Open Sans"/>
              <a:sym typeface="Open Sans"/>
            </a:endParaRPr>
          </a:p>
          <a:p>
            <a:pPr indent="0" lvl="0" marL="457200" rtl="0" algn="l">
              <a:spcBef>
                <a:spcPts val="1600"/>
              </a:spcBef>
              <a:spcAft>
                <a:spcPts val="1600"/>
              </a:spcAft>
              <a:buNone/>
            </a:pPr>
            <a:r>
              <a:t/>
            </a:r>
            <a:endParaRPr sz="1800">
              <a:solidFill>
                <a:srgbClr val="000000"/>
              </a:solidFill>
              <a:latin typeface="Calibri"/>
              <a:ea typeface="Calibri"/>
              <a:cs typeface="Calibri"/>
              <a:sym typeface="Calibri"/>
            </a:endParaRPr>
          </a:p>
        </p:txBody>
      </p:sp>
      <p:pic>
        <p:nvPicPr>
          <p:cNvPr id="77" name="Google Shape;77;p16"/>
          <p:cNvPicPr preferRelativeResize="0"/>
          <p:nvPr/>
        </p:nvPicPr>
        <p:blipFill>
          <a:blip r:embed="rId3">
            <a:alphaModFix/>
          </a:blip>
          <a:stretch>
            <a:fillRect/>
          </a:stretch>
        </p:blipFill>
        <p:spPr>
          <a:xfrm>
            <a:off x="5758900" y="152400"/>
            <a:ext cx="3225800" cy="48387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5E3D6">
            <a:alpha val="59600"/>
          </a:srgbClr>
        </a:solidFill>
      </p:bgPr>
    </p:bg>
    <p:spTree>
      <p:nvGrpSpPr>
        <p:cNvPr id="81" name="Shape 81"/>
        <p:cNvGrpSpPr/>
        <p:nvPr/>
      </p:nvGrpSpPr>
      <p:grpSpPr>
        <a:xfrm>
          <a:off x="0" y="0"/>
          <a:ext cx="0" cy="0"/>
          <a:chOff x="0" y="0"/>
          <a:chExt cx="0" cy="0"/>
        </a:xfrm>
      </p:grpSpPr>
      <p:sp>
        <p:nvSpPr>
          <p:cNvPr id="82" name="Google Shape;82;p17"/>
          <p:cNvSpPr txBox="1"/>
          <p:nvPr>
            <p:ph type="title"/>
          </p:nvPr>
        </p:nvSpPr>
        <p:spPr>
          <a:xfrm>
            <a:off x="536825" y="305675"/>
            <a:ext cx="3374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Notable Works</a:t>
            </a:r>
            <a:endParaRPr b="1"/>
          </a:p>
        </p:txBody>
      </p:sp>
      <p:sp>
        <p:nvSpPr>
          <p:cNvPr id="83" name="Google Shape;83;p17"/>
          <p:cNvSpPr txBox="1"/>
          <p:nvPr>
            <p:ph idx="1" type="body"/>
          </p:nvPr>
        </p:nvSpPr>
        <p:spPr>
          <a:xfrm>
            <a:off x="429600" y="932550"/>
            <a:ext cx="5316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latin typeface="Open Sans"/>
                <a:ea typeface="Open Sans"/>
                <a:cs typeface="Open Sans"/>
                <a:sym typeface="Open Sans"/>
              </a:rPr>
              <a:t>Her first collection of short stories, </a:t>
            </a:r>
            <a:r>
              <a:rPr b="1" i="1" lang="en" sz="1800">
                <a:solidFill>
                  <a:srgbClr val="000000"/>
                </a:solidFill>
                <a:latin typeface="Open Sans"/>
                <a:ea typeface="Open Sans"/>
                <a:cs typeface="Open Sans"/>
                <a:sym typeface="Open Sans"/>
              </a:rPr>
              <a:t>Interpreter of Maladies</a:t>
            </a:r>
            <a:r>
              <a:rPr b="1" lang="en" sz="1800">
                <a:solidFill>
                  <a:srgbClr val="000000"/>
                </a:solidFill>
                <a:latin typeface="Open Sans"/>
                <a:ea typeface="Open Sans"/>
                <a:cs typeface="Open Sans"/>
                <a:sym typeface="Open Sans"/>
              </a:rPr>
              <a:t>,</a:t>
            </a:r>
            <a:r>
              <a:rPr lang="en" sz="1800">
                <a:solidFill>
                  <a:srgbClr val="000000"/>
                </a:solidFill>
                <a:latin typeface="Open Sans"/>
                <a:ea typeface="Open Sans"/>
                <a:cs typeface="Open Sans"/>
                <a:sym typeface="Open Sans"/>
              </a:rPr>
              <a:t> was published in 1999. The collection was awarded the Pulitzer Prize and PEN/Hemingway Award in 2000. </a:t>
            </a:r>
            <a:endParaRPr sz="1800">
              <a:solidFill>
                <a:srgbClr val="000000"/>
              </a:solidFill>
              <a:latin typeface="Open Sans"/>
              <a:ea typeface="Open Sans"/>
              <a:cs typeface="Open Sans"/>
              <a:sym typeface="Open Sans"/>
            </a:endParaRPr>
          </a:p>
          <a:p>
            <a:pPr indent="0" lvl="0" marL="0" rtl="0" algn="l">
              <a:spcBef>
                <a:spcPts val="1600"/>
              </a:spcBef>
              <a:spcAft>
                <a:spcPts val="0"/>
              </a:spcAft>
              <a:buNone/>
            </a:pPr>
            <a:r>
              <a:rPr i="1" lang="en" sz="1800">
                <a:solidFill>
                  <a:srgbClr val="000000"/>
                </a:solidFill>
                <a:latin typeface="Open Sans"/>
                <a:ea typeface="Open Sans"/>
                <a:cs typeface="Open Sans"/>
                <a:sym typeface="Open Sans"/>
              </a:rPr>
              <a:t>The Namesake (2003, debut </a:t>
            </a:r>
            <a:r>
              <a:rPr i="1" lang="en" sz="1800">
                <a:solidFill>
                  <a:srgbClr val="000000"/>
                </a:solidFill>
                <a:latin typeface="Open Sans"/>
                <a:ea typeface="Open Sans"/>
                <a:cs typeface="Open Sans"/>
                <a:sym typeface="Open Sans"/>
              </a:rPr>
              <a:t>novel</a:t>
            </a:r>
            <a:r>
              <a:rPr i="1" lang="en" sz="1800">
                <a:solidFill>
                  <a:srgbClr val="000000"/>
                </a:solidFill>
                <a:latin typeface="Open Sans"/>
                <a:ea typeface="Open Sans"/>
                <a:cs typeface="Open Sans"/>
                <a:sym typeface="Open Sans"/>
              </a:rPr>
              <a:t>)</a:t>
            </a:r>
            <a:endParaRPr i="1" sz="1800">
              <a:solidFill>
                <a:srgbClr val="000000"/>
              </a:solidFill>
              <a:latin typeface="Open Sans"/>
              <a:ea typeface="Open Sans"/>
              <a:cs typeface="Open Sans"/>
              <a:sym typeface="Open Sans"/>
            </a:endParaRPr>
          </a:p>
          <a:p>
            <a:pPr indent="0" lvl="0" marL="0" rtl="0" algn="l">
              <a:spcBef>
                <a:spcPts val="1600"/>
              </a:spcBef>
              <a:spcAft>
                <a:spcPts val="0"/>
              </a:spcAft>
              <a:buNone/>
            </a:pPr>
            <a:r>
              <a:rPr i="1" lang="en" sz="1800">
                <a:solidFill>
                  <a:srgbClr val="000000"/>
                </a:solidFill>
                <a:latin typeface="Open Sans"/>
                <a:ea typeface="Open Sans"/>
                <a:cs typeface="Open Sans"/>
                <a:sym typeface="Open Sans"/>
              </a:rPr>
              <a:t>Unaccustomed Earth (2008, short stories)</a:t>
            </a:r>
            <a:endParaRPr i="1" sz="1800">
              <a:solidFill>
                <a:srgbClr val="000000"/>
              </a:solidFill>
              <a:latin typeface="Open Sans"/>
              <a:ea typeface="Open Sans"/>
              <a:cs typeface="Open Sans"/>
              <a:sym typeface="Open Sans"/>
            </a:endParaRPr>
          </a:p>
          <a:p>
            <a:pPr indent="0" lvl="0" marL="0" rtl="0" algn="l">
              <a:spcBef>
                <a:spcPts val="1600"/>
              </a:spcBef>
              <a:spcAft>
                <a:spcPts val="0"/>
              </a:spcAft>
              <a:buNone/>
            </a:pPr>
            <a:r>
              <a:rPr i="1" lang="en" sz="1800">
                <a:solidFill>
                  <a:srgbClr val="000000"/>
                </a:solidFill>
                <a:latin typeface="Open Sans"/>
                <a:ea typeface="Open Sans"/>
                <a:cs typeface="Open Sans"/>
                <a:sym typeface="Open Sans"/>
              </a:rPr>
              <a:t>The Lowland (2013, novel)</a:t>
            </a:r>
            <a:endParaRPr i="1" sz="1800">
              <a:solidFill>
                <a:srgbClr val="000000"/>
              </a:solidFill>
              <a:latin typeface="Open Sans"/>
              <a:ea typeface="Open Sans"/>
              <a:cs typeface="Open Sans"/>
              <a:sym typeface="Open Sans"/>
            </a:endParaRPr>
          </a:p>
          <a:p>
            <a:pPr indent="0" lvl="0" marL="0" rtl="0" algn="l">
              <a:spcBef>
                <a:spcPts val="1600"/>
              </a:spcBef>
              <a:spcAft>
                <a:spcPts val="0"/>
              </a:spcAft>
              <a:buNone/>
            </a:pPr>
            <a:r>
              <a:rPr i="1" lang="en" sz="1800">
                <a:solidFill>
                  <a:srgbClr val="000000"/>
                </a:solidFill>
                <a:latin typeface="Open Sans"/>
                <a:ea typeface="Open Sans"/>
                <a:cs typeface="Open Sans"/>
                <a:sym typeface="Open Sans"/>
              </a:rPr>
              <a:t>In Other Words (2015, nonfiction or memoir)</a:t>
            </a:r>
            <a:endParaRPr i="1" sz="1800">
              <a:solidFill>
                <a:srgbClr val="000000"/>
              </a:solidFill>
              <a:latin typeface="Open Sans"/>
              <a:ea typeface="Open Sans"/>
              <a:cs typeface="Open Sans"/>
              <a:sym typeface="Open Sans"/>
            </a:endParaRPr>
          </a:p>
          <a:p>
            <a:pPr indent="0" lvl="0" marL="0" rtl="0" algn="l">
              <a:spcBef>
                <a:spcPts val="1600"/>
              </a:spcBef>
              <a:spcAft>
                <a:spcPts val="1600"/>
              </a:spcAft>
              <a:buNone/>
            </a:pPr>
            <a:r>
              <a:t/>
            </a:r>
            <a:endParaRPr>
              <a:solidFill>
                <a:srgbClr val="000000"/>
              </a:solidFill>
              <a:latin typeface="Open Sans"/>
              <a:ea typeface="Open Sans"/>
              <a:cs typeface="Open Sans"/>
              <a:sym typeface="Open Sans"/>
            </a:endParaRPr>
          </a:p>
        </p:txBody>
      </p:sp>
      <p:pic>
        <p:nvPicPr>
          <p:cNvPr id="84" name="Google Shape;84;p17"/>
          <p:cNvPicPr preferRelativeResize="0"/>
          <p:nvPr/>
        </p:nvPicPr>
        <p:blipFill>
          <a:blip r:embed="rId3">
            <a:alphaModFix/>
          </a:blip>
          <a:stretch>
            <a:fillRect/>
          </a:stretch>
        </p:blipFill>
        <p:spPr>
          <a:xfrm>
            <a:off x="5966975" y="1029026"/>
            <a:ext cx="2651800" cy="3599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5E3D6">
            <a:alpha val="59600"/>
          </a:srgbClr>
        </a:solidFill>
      </p:bgPr>
    </p:bg>
    <p:spTree>
      <p:nvGrpSpPr>
        <p:cNvPr id="88" name="Shape 88"/>
        <p:cNvGrpSpPr/>
        <p:nvPr/>
      </p:nvGrpSpPr>
      <p:grpSpPr>
        <a:xfrm>
          <a:off x="0" y="0"/>
          <a:ext cx="0" cy="0"/>
          <a:chOff x="0" y="0"/>
          <a:chExt cx="0" cy="0"/>
        </a:xfrm>
      </p:grpSpPr>
      <p:sp>
        <p:nvSpPr>
          <p:cNvPr id="89" name="Google Shape;89;p18"/>
          <p:cNvSpPr txBox="1"/>
          <p:nvPr>
            <p:ph type="title"/>
          </p:nvPr>
        </p:nvSpPr>
        <p:spPr>
          <a:xfrm>
            <a:off x="536825" y="305675"/>
            <a:ext cx="3374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Literary Career</a:t>
            </a:r>
            <a:endParaRPr b="1"/>
          </a:p>
        </p:txBody>
      </p:sp>
      <p:sp>
        <p:nvSpPr>
          <p:cNvPr id="90" name="Google Shape;90;p18"/>
          <p:cNvSpPr txBox="1"/>
          <p:nvPr>
            <p:ph idx="1" type="body"/>
          </p:nvPr>
        </p:nvSpPr>
        <p:spPr>
          <a:xfrm>
            <a:off x="429600" y="932550"/>
            <a:ext cx="5316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latin typeface="Open Sans"/>
                <a:ea typeface="Open Sans"/>
                <a:cs typeface="Open Sans"/>
                <a:sym typeface="Open Sans"/>
              </a:rPr>
              <a:t>Contributor to </a:t>
            </a:r>
            <a:r>
              <a:rPr i="1" lang="en" sz="1800">
                <a:solidFill>
                  <a:srgbClr val="000000"/>
                </a:solidFill>
                <a:latin typeface="Open Sans"/>
                <a:ea typeface="Open Sans"/>
                <a:cs typeface="Open Sans"/>
                <a:sym typeface="Open Sans"/>
              </a:rPr>
              <a:t>The New Yorker </a:t>
            </a:r>
            <a:endParaRPr sz="1800">
              <a:solidFill>
                <a:srgbClr val="000000"/>
              </a:solidFill>
              <a:latin typeface="Open Sans"/>
              <a:ea typeface="Open Sans"/>
              <a:cs typeface="Open Sans"/>
              <a:sym typeface="Open Sans"/>
            </a:endParaRPr>
          </a:p>
          <a:p>
            <a:pPr indent="-342900" lvl="0" marL="914400" rtl="0" algn="l">
              <a:spcBef>
                <a:spcPts val="1600"/>
              </a:spcBef>
              <a:spcAft>
                <a:spcPts val="0"/>
              </a:spcAft>
              <a:buClr>
                <a:srgbClr val="000000"/>
              </a:buClr>
              <a:buSzPts val="1800"/>
              <a:buFont typeface="Open Sans"/>
              <a:buChar char="➢"/>
            </a:pPr>
            <a:r>
              <a:rPr lang="en" sz="1800">
                <a:solidFill>
                  <a:srgbClr val="000000"/>
                </a:solidFill>
                <a:latin typeface="Open Sans"/>
                <a:ea typeface="Open Sans"/>
                <a:cs typeface="Open Sans"/>
                <a:sym typeface="Open Sans"/>
              </a:rPr>
              <a:t>Fiction and nonfiction</a:t>
            </a:r>
            <a:endParaRPr sz="1800">
              <a:solidFill>
                <a:srgbClr val="000000"/>
              </a:solidFill>
              <a:latin typeface="Open Sans"/>
              <a:ea typeface="Open Sans"/>
              <a:cs typeface="Open Sans"/>
              <a:sym typeface="Open Sans"/>
            </a:endParaRPr>
          </a:p>
          <a:p>
            <a:pPr indent="0" lvl="0" marL="0" rtl="0" algn="l">
              <a:spcBef>
                <a:spcPts val="1600"/>
              </a:spcBef>
              <a:spcAft>
                <a:spcPts val="0"/>
              </a:spcAft>
              <a:buNone/>
            </a:pPr>
            <a:r>
              <a:rPr lang="en" sz="1800">
                <a:solidFill>
                  <a:srgbClr val="000000"/>
                </a:solidFill>
                <a:latin typeface="Open Sans"/>
                <a:ea typeface="Open Sans"/>
                <a:cs typeface="Open Sans"/>
                <a:sym typeface="Open Sans"/>
              </a:rPr>
              <a:t>Taught Creative Writing at Rhode Island School of Design and the Boston University.</a:t>
            </a:r>
            <a:endParaRPr sz="1800">
              <a:solidFill>
                <a:srgbClr val="000000"/>
              </a:solidFill>
              <a:latin typeface="Open Sans"/>
              <a:ea typeface="Open Sans"/>
              <a:cs typeface="Open Sans"/>
              <a:sym typeface="Open Sans"/>
            </a:endParaRPr>
          </a:p>
          <a:p>
            <a:pPr indent="0" lvl="0" marL="0" rtl="0" algn="l">
              <a:spcBef>
                <a:spcPts val="1600"/>
              </a:spcBef>
              <a:spcAft>
                <a:spcPts val="0"/>
              </a:spcAft>
              <a:buNone/>
            </a:pPr>
            <a:r>
              <a:rPr lang="en" sz="1800">
                <a:solidFill>
                  <a:srgbClr val="000000"/>
                </a:solidFill>
                <a:latin typeface="Open Sans"/>
                <a:ea typeface="Open Sans"/>
                <a:cs typeface="Open Sans"/>
                <a:sym typeface="Open Sans"/>
              </a:rPr>
              <a:t>She was a resident writer at the American Academy in Rome.</a:t>
            </a:r>
            <a:endParaRPr sz="1800">
              <a:solidFill>
                <a:srgbClr val="000000"/>
              </a:solidFill>
              <a:latin typeface="Open Sans"/>
              <a:ea typeface="Open Sans"/>
              <a:cs typeface="Open Sans"/>
              <a:sym typeface="Open Sans"/>
            </a:endParaRPr>
          </a:p>
          <a:p>
            <a:pPr indent="0" lvl="0" marL="0" rtl="0" algn="l">
              <a:spcBef>
                <a:spcPts val="1600"/>
              </a:spcBef>
              <a:spcAft>
                <a:spcPts val="0"/>
              </a:spcAft>
              <a:buNone/>
            </a:pPr>
            <a:r>
              <a:rPr lang="en" sz="1800">
                <a:solidFill>
                  <a:srgbClr val="000000"/>
                </a:solidFill>
                <a:latin typeface="Open Sans"/>
                <a:ea typeface="Open Sans"/>
                <a:cs typeface="Open Sans"/>
                <a:sym typeface="Open Sans"/>
              </a:rPr>
              <a:t>Currently, Lahiri is a professor of Creative Writing in the Lewis Center for the Arts at Princeton.</a:t>
            </a:r>
            <a:endParaRPr sz="1800">
              <a:solidFill>
                <a:srgbClr val="000000"/>
              </a:solidFill>
              <a:latin typeface="Open Sans"/>
              <a:ea typeface="Open Sans"/>
              <a:cs typeface="Open Sans"/>
              <a:sym typeface="Open Sans"/>
            </a:endParaRPr>
          </a:p>
          <a:p>
            <a:pPr indent="0" lvl="0" marL="0" rtl="0" algn="l">
              <a:spcBef>
                <a:spcPts val="1600"/>
              </a:spcBef>
              <a:spcAft>
                <a:spcPts val="1600"/>
              </a:spcAft>
              <a:buNone/>
            </a:pPr>
            <a:r>
              <a:t/>
            </a:r>
            <a:endParaRPr>
              <a:solidFill>
                <a:srgbClr val="000000"/>
              </a:solidFill>
              <a:latin typeface="Open Sans"/>
              <a:ea typeface="Open Sans"/>
              <a:cs typeface="Open Sans"/>
              <a:sym typeface="Open Sans"/>
            </a:endParaRPr>
          </a:p>
        </p:txBody>
      </p:sp>
      <p:pic>
        <p:nvPicPr>
          <p:cNvPr id="91" name="Google Shape;91;p18"/>
          <p:cNvPicPr preferRelativeResize="0"/>
          <p:nvPr/>
        </p:nvPicPr>
        <p:blipFill>
          <a:blip r:embed="rId3">
            <a:alphaModFix/>
          </a:blip>
          <a:stretch>
            <a:fillRect/>
          </a:stretch>
        </p:blipFill>
        <p:spPr>
          <a:xfrm>
            <a:off x="5966975" y="1029026"/>
            <a:ext cx="2651800" cy="3599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EFEF"/>
        </a:solidFill>
      </p:bgPr>
    </p:bg>
    <p:spTree>
      <p:nvGrpSpPr>
        <p:cNvPr id="95" name="Shape 95"/>
        <p:cNvGrpSpPr/>
        <p:nvPr/>
      </p:nvGrpSpPr>
      <p:grpSpPr>
        <a:xfrm>
          <a:off x="0" y="0"/>
          <a:ext cx="0" cy="0"/>
          <a:chOff x="0" y="0"/>
          <a:chExt cx="0" cy="0"/>
        </a:xfrm>
      </p:grpSpPr>
      <p:sp>
        <p:nvSpPr>
          <p:cNvPr id="96" name="Google Shape;96;p19"/>
          <p:cNvSpPr txBox="1"/>
          <p:nvPr>
            <p:ph type="title"/>
          </p:nvPr>
        </p:nvSpPr>
        <p:spPr>
          <a:xfrm>
            <a:off x="579700" y="3163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Literary Focus</a:t>
            </a:r>
            <a:endParaRPr b="1" i="1"/>
          </a:p>
        </p:txBody>
      </p:sp>
      <p:sp>
        <p:nvSpPr>
          <p:cNvPr id="97" name="Google Shape;97;p19"/>
          <p:cNvSpPr txBox="1"/>
          <p:nvPr>
            <p:ph idx="1" type="body"/>
          </p:nvPr>
        </p:nvSpPr>
        <p:spPr>
          <a:xfrm>
            <a:off x="311700" y="991700"/>
            <a:ext cx="4193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latin typeface="Open Sans"/>
                <a:ea typeface="Open Sans"/>
                <a:cs typeface="Open Sans"/>
                <a:sym typeface="Open Sans"/>
              </a:rPr>
              <a:t>Inspired by true stories or autobiographical</a:t>
            </a:r>
            <a:endParaRPr sz="1800">
              <a:solidFill>
                <a:srgbClr val="000000"/>
              </a:solidFill>
              <a:latin typeface="Open Sans"/>
              <a:ea typeface="Open Sans"/>
              <a:cs typeface="Open Sans"/>
              <a:sym typeface="Open Sans"/>
            </a:endParaRPr>
          </a:p>
          <a:p>
            <a:pPr indent="-330200" lvl="0" marL="914400" rtl="0" algn="l">
              <a:spcBef>
                <a:spcPts val="1600"/>
              </a:spcBef>
              <a:spcAft>
                <a:spcPts val="0"/>
              </a:spcAft>
              <a:buClr>
                <a:srgbClr val="000000"/>
              </a:buClr>
              <a:buSzPts val="1600"/>
              <a:buFont typeface="Open Sans"/>
              <a:buChar char="➢"/>
            </a:pPr>
            <a:r>
              <a:rPr i="1" lang="en" sz="1600">
                <a:solidFill>
                  <a:srgbClr val="000000"/>
                </a:solidFill>
                <a:latin typeface="Open Sans"/>
                <a:ea typeface="Open Sans"/>
                <a:cs typeface="Open Sans"/>
                <a:sym typeface="Open Sans"/>
              </a:rPr>
              <a:t>IOM</a:t>
            </a:r>
            <a:r>
              <a:rPr lang="en" sz="1600">
                <a:solidFill>
                  <a:srgbClr val="000000"/>
                </a:solidFill>
                <a:latin typeface="Open Sans"/>
                <a:ea typeface="Open Sans"/>
                <a:cs typeface="Open Sans"/>
                <a:sym typeface="Open Sans"/>
              </a:rPr>
              <a:t> was written in Cape Cod, Massachusetts </a:t>
            </a:r>
            <a:endParaRPr sz="1600">
              <a:solidFill>
                <a:srgbClr val="000000"/>
              </a:solidFill>
              <a:latin typeface="Open Sans"/>
              <a:ea typeface="Open Sans"/>
              <a:cs typeface="Open Sans"/>
              <a:sym typeface="Open Sans"/>
            </a:endParaRPr>
          </a:p>
          <a:p>
            <a:pPr indent="-330200" lvl="0" marL="914400" rtl="0" algn="l">
              <a:spcBef>
                <a:spcPts val="0"/>
              </a:spcBef>
              <a:spcAft>
                <a:spcPts val="0"/>
              </a:spcAft>
              <a:buClr>
                <a:srgbClr val="000000"/>
              </a:buClr>
              <a:buSzPts val="1600"/>
              <a:buFont typeface="Open Sans"/>
              <a:buChar char="➢"/>
            </a:pPr>
            <a:r>
              <a:rPr lang="en" sz="1600">
                <a:solidFill>
                  <a:srgbClr val="000000"/>
                </a:solidFill>
                <a:latin typeface="Open Sans"/>
                <a:ea typeface="Open Sans"/>
                <a:cs typeface="Open Sans"/>
                <a:sym typeface="Open Sans"/>
              </a:rPr>
              <a:t>Many of her stories take place on the East Coast </a:t>
            </a:r>
            <a:endParaRPr sz="1600">
              <a:solidFill>
                <a:srgbClr val="000000"/>
              </a:solidFill>
              <a:latin typeface="Open Sans"/>
              <a:ea typeface="Open Sans"/>
              <a:cs typeface="Open Sans"/>
              <a:sym typeface="Open Sans"/>
            </a:endParaRPr>
          </a:p>
          <a:p>
            <a:pPr indent="0" lvl="0" marL="0" rtl="0" algn="l">
              <a:spcBef>
                <a:spcPts val="1600"/>
              </a:spcBef>
              <a:spcAft>
                <a:spcPts val="0"/>
              </a:spcAft>
              <a:buNone/>
            </a:pPr>
            <a:r>
              <a:rPr lang="en" sz="1800">
                <a:solidFill>
                  <a:srgbClr val="000000"/>
                </a:solidFill>
                <a:latin typeface="Open Sans"/>
                <a:ea typeface="Open Sans"/>
                <a:cs typeface="Open Sans"/>
                <a:sym typeface="Open Sans"/>
              </a:rPr>
              <a:t>Immigrant identity and the Indian diaspora</a:t>
            </a:r>
            <a:endParaRPr sz="1800">
              <a:solidFill>
                <a:srgbClr val="000000"/>
              </a:solidFill>
              <a:latin typeface="Open Sans"/>
              <a:ea typeface="Open Sans"/>
              <a:cs typeface="Open Sans"/>
              <a:sym typeface="Open Sans"/>
            </a:endParaRPr>
          </a:p>
          <a:p>
            <a:pPr indent="-330200" lvl="1" marL="914400" rtl="0" algn="l">
              <a:spcBef>
                <a:spcPts val="0"/>
              </a:spcBef>
              <a:spcAft>
                <a:spcPts val="0"/>
              </a:spcAft>
              <a:buClr>
                <a:srgbClr val="000000"/>
              </a:buClr>
              <a:buSzPts val="1600"/>
              <a:buFont typeface="Open Sans"/>
              <a:buChar char="○"/>
            </a:pPr>
            <a:r>
              <a:rPr lang="en" sz="1600">
                <a:solidFill>
                  <a:srgbClr val="000000"/>
                </a:solidFill>
                <a:latin typeface="Open Sans"/>
                <a:ea typeface="Open Sans"/>
                <a:cs typeface="Open Sans"/>
                <a:sym typeface="Open Sans"/>
              </a:rPr>
              <a:t>Negotiating national and cross-cultural identities </a:t>
            </a:r>
            <a:endParaRPr sz="1600">
              <a:solidFill>
                <a:srgbClr val="000000"/>
              </a:solidFill>
              <a:latin typeface="Open Sans"/>
              <a:ea typeface="Open Sans"/>
              <a:cs typeface="Open Sans"/>
              <a:sym typeface="Open Sans"/>
            </a:endParaRPr>
          </a:p>
          <a:p>
            <a:pPr indent="-330200" lvl="1" marL="914400" rtl="0" algn="l">
              <a:spcBef>
                <a:spcPts val="0"/>
              </a:spcBef>
              <a:spcAft>
                <a:spcPts val="0"/>
              </a:spcAft>
              <a:buClr>
                <a:srgbClr val="000000"/>
              </a:buClr>
              <a:buSzPts val="1600"/>
              <a:buFont typeface="Open Sans"/>
              <a:buChar char="○"/>
            </a:pPr>
            <a:r>
              <a:rPr lang="en" sz="1600">
                <a:solidFill>
                  <a:srgbClr val="000000"/>
                </a:solidFill>
                <a:latin typeface="Open Sans"/>
                <a:ea typeface="Open Sans"/>
                <a:cs typeface="Open Sans"/>
                <a:sym typeface="Open Sans"/>
              </a:rPr>
              <a:t>Hybridity and </a:t>
            </a:r>
            <a:r>
              <a:rPr lang="en" sz="1600">
                <a:solidFill>
                  <a:srgbClr val="000000"/>
                </a:solidFill>
                <a:latin typeface="Open Sans"/>
                <a:ea typeface="Open Sans"/>
                <a:cs typeface="Open Sans"/>
                <a:sym typeface="Open Sans"/>
              </a:rPr>
              <a:t>ambivalence</a:t>
            </a:r>
            <a:r>
              <a:rPr lang="en" sz="1600">
                <a:solidFill>
                  <a:srgbClr val="000000"/>
                </a:solidFill>
                <a:latin typeface="Open Sans"/>
                <a:ea typeface="Open Sans"/>
                <a:cs typeface="Open Sans"/>
                <a:sym typeface="Open Sans"/>
              </a:rPr>
              <a:t> </a:t>
            </a:r>
            <a:endParaRPr sz="16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6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800">
              <a:solidFill>
                <a:srgbClr val="000000"/>
              </a:solidFill>
              <a:latin typeface="Open Sans"/>
              <a:ea typeface="Open Sans"/>
              <a:cs typeface="Open Sans"/>
              <a:sym typeface="Open Sans"/>
            </a:endParaRPr>
          </a:p>
          <a:p>
            <a:pPr indent="0" lvl="0" marL="0" rtl="0" algn="l">
              <a:spcBef>
                <a:spcPts val="1600"/>
              </a:spcBef>
              <a:spcAft>
                <a:spcPts val="1600"/>
              </a:spcAft>
              <a:buNone/>
            </a:pPr>
            <a:r>
              <a:t/>
            </a:r>
            <a:endParaRPr sz="2000">
              <a:solidFill>
                <a:srgbClr val="000000"/>
              </a:solidFill>
              <a:latin typeface="Calibri"/>
              <a:ea typeface="Calibri"/>
              <a:cs typeface="Calibri"/>
              <a:sym typeface="Calibri"/>
            </a:endParaRPr>
          </a:p>
        </p:txBody>
      </p:sp>
      <p:sp>
        <p:nvSpPr>
          <p:cNvPr id="98" name="Google Shape;98;p19"/>
          <p:cNvSpPr txBox="1"/>
          <p:nvPr>
            <p:ph idx="1" type="body"/>
          </p:nvPr>
        </p:nvSpPr>
        <p:spPr>
          <a:xfrm>
            <a:off x="4884050" y="1050350"/>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Open Sans"/>
                <a:ea typeface="Open Sans"/>
                <a:cs typeface="Open Sans"/>
                <a:sym typeface="Open Sans"/>
              </a:rPr>
              <a:t>The h</a:t>
            </a:r>
            <a:r>
              <a:rPr lang="en" sz="1800">
                <a:solidFill>
                  <a:schemeClr val="dk1"/>
                </a:solidFill>
                <a:latin typeface="Open Sans"/>
                <a:ea typeface="Open Sans"/>
                <a:cs typeface="Open Sans"/>
                <a:sym typeface="Open Sans"/>
              </a:rPr>
              <a:t>uman condition </a:t>
            </a:r>
            <a:endParaRPr sz="1800">
              <a:solidFill>
                <a:schemeClr val="dk1"/>
              </a:solidFill>
              <a:latin typeface="Open Sans"/>
              <a:ea typeface="Open Sans"/>
              <a:cs typeface="Open Sans"/>
              <a:sym typeface="Open Sans"/>
            </a:endParaRPr>
          </a:p>
          <a:p>
            <a:pPr indent="-330200" lvl="0" marL="914400" rtl="0" algn="l">
              <a:spcBef>
                <a:spcPts val="160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Communication and connection</a:t>
            </a:r>
            <a:endParaRPr sz="1600">
              <a:solidFill>
                <a:schemeClr val="dk1"/>
              </a:solidFill>
              <a:latin typeface="Open Sans"/>
              <a:ea typeface="Open Sans"/>
              <a:cs typeface="Open Sans"/>
              <a:sym typeface="Open Sans"/>
            </a:endParaRPr>
          </a:p>
          <a:p>
            <a:pPr indent="-330200" lvl="0" marL="914400" rtl="0" algn="l">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Isolation and displacement </a:t>
            </a:r>
            <a:endParaRPr sz="16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600">
              <a:solidFill>
                <a:schemeClr val="dk1"/>
              </a:solidFill>
              <a:latin typeface="Open Sans"/>
              <a:ea typeface="Open Sans"/>
              <a:cs typeface="Open Sans"/>
              <a:sym typeface="Open Sans"/>
            </a:endParaRPr>
          </a:p>
          <a:p>
            <a:pPr indent="0" lvl="0" marL="0" rtl="0" algn="l">
              <a:spcBef>
                <a:spcPts val="1600"/>
              </a:spcBef>
              <a:spcAft>
                <a:spcPts val="1600"/>
              </a:spcAft>
              <a:buNone/>
            </a:pPr>
            <a:r>
              <a:rPr lang="en" sz="1800">
                <a:solidFill>
                  <a:schemeClr val="dk1"/>
                </a:solidFill>
                <a:latin typeface="Open Sans"/>
                <a:ea typeface="Open Sans"/>
                <a:cs typeface="Open Sans"/>
                <a:sym typeface="Open Sans"/>
              </a:rPr>
              <a:t>Interpersonal human relationships</a:t>
            </a:r>
            <a:endParaRPr sz="1800">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EFEF"/>
        </a:solidFill>
      </p:bgPr>
    </p:bg>
    <p:spTree>
      <p:nvGrpSpPr>
        <p:cNvPr id="102" name="Shape 102"/>
        <p:cNvGrpSpPr/>
        <p:nvPr/>
      </p:nvGrpSpPr>
      <p:grpSpPr>
        <a:xfrm>
          <a:off x="0" y="0"/>
          <a:ext cx="0" cy="0"/>
          <a:chOff x="0" y="0"/>
          <a:chExt cx="0" cy="0"/>
        </a:xfrm>
      </p:grpSpPr>
      <p:sp>
        <p:nvSpPr>
          <p:cNvPr id="103" name="Google Shape;103;p20"/>
          <p:cNvSpPr txBox="1"/>
          <p:nvPr>
            <p:ph type="title"/>
          </p:nvPr>
        </p:nvSpPr>
        <p:spPr>
          <a:xfrm>
            <a:off x="579700" y="3163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Literary Focus in </a:t>
            </a:r>
            <a:r>
              <a:rPr b="1" i="1" lang="en"/>
              <a:t>Interpreter of Maladies</a:t>
            </a:r>
            <a:endParaRPr b="1" i="1"/>
          </a:p>
        </p:txBody>
      </p:sp>
      <p:sp>
        <p:nvSpPr>
          <p:cNvPr id="104" name="Google Shape;104;p20"/>
          <p:cNvSpPr txBox="1"/>
          <p:nvPr>
            <p:ph idx="1" type="body"/>
          </p:nvPr>
        </p:nvSpPr>
        <p:spPr>
          <a:xfrm>
            <a:off x="693875" y="1182775"/>
            <a:ext cx="786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000000"/>
                </a:solidFill>
                <a:latin typeface="Open Sans"/>
                <a:ea typeface="Open Sans"/>
                <a:cs typeface="Open Sans"/>
                <a:sym typeface="Open Sans"/>
              </a:rPr>
              <a:t>Intimate relationships </a:t>
            </a:r>
            <a:endParaRPr sz="2200">
              <a:solidFill>
                <a:srgbClr val="000000"/>
              </a:solidFill>
              <a:latin typeface="Open Sans"/>
              <a:ea typeface="Open Sans"/>
              <a:cs typeface="Open Sans"/>
              <a:sym typeface="Open Sans"/>
            </a:endParaRPr>
          </a:p>
          <a:p>
            <a:pPr indent="-342900" lvl="0" marL="914400" rtl="0" algn="l">
              <a:spcBef>
                <a:spcPts val="1600"/>
              </a:spcBef>
              <a:spcAft>
                <a:spcPts val="0"/>
              </a:spcAft>
              <a:buClr>
                <a:srgbClr val="000000"/>
              </a:buClr>
              <a:buSzPts val="1800"/>
              <a:buFont typeface="Open Sans"/>
              <a:buChar char="➢"/>
            </a:pPr>
            <a:r>
              <a:rPr lang="en" sz="2200">
                <a:solidFill>
                  <a:srgbClr val="000000"/>
                </a:solidFill>
                <a:latin typeface="Open Sans"/>
                <a:ea typeface="Open Sans"/>
                <a:cs typeface="Open Sans"/>
                <a:sym typeface="Open Sans"/>
              </a:rPr>
              <a:t>domestic and marital discords</a:t>
            </a:r>
            <a:endParaRPr sz="2200">
              <a:solidFill>
                <a:srgbClr val="000000"/>
              </a:solidFill>
              <a:latin typeface="Open Sans"/>
              <a:ea typeface="Open Sans"/>
              <a:cs typeface="Open Sans"/>
              <a:sym typeface="Open Sans"/>
            </a:endParaRPr>
          </a:p>
          <a:p>
            <a:pPr indent="0" lvl="0" marL="0" rtl="0" algn="l">
              <a:spcBef>
                <a:spcPts val="1600"/>
              </a:spcBef>
              <a:spcAft>
                <a:spcPts val="0"/>
              </a:spcAft>
              <a:buNone/>
            </a:pPr>
            <a:r>
              <a:rPr lang="en" sz="2200">
                <a:solidFill>
                  <a:srgbClr val="000000"/>
                </a:solidFill>
                <a:latin typeface="Open Sans"/>
                <a:ea typeface="Open Sans"/>
                <a:cs typeface="Open Sans"/>
                <a:sym typeface="Open Sans"/>
              </a:rPr>
              <a:t>Disconnection </a:t>
            </a:r>
            <a:endParaRPr sz="2200">
              <a:solidFill>
                <a:srgbClr val="000000"/>
              </a:solidFill>
              <a:latin typeface="Open Sans"/>
              <a:ea typeface="Open Sans"/>
              <a:cs typeface="Open Sans"/>
              <a:sym typeface="Open Sans"/>
            </a:endParaRPr>
          </a:p>
          <a:p>
            <a:pPr indent="-368300" lvl="0" marL="914400" rtl="0" algn="l">
              <a:spcBef>
                <a:spcPts val="1600"/>
              </a:spcBef>
              <a:spcAft>
                <a:spcPts val="0"/>
              </a:spcAft>
              <a:buClr>
                <a:srgbClr val="000000"/>
              </a:buClr>
              <a:buSzPts val="2200"/>
              <a:buFont typeface="Open Sans"/>
              <a:buChar char="➢"/>
            </a:pPr>
            <a:r>
              <a:rPr lang="en" sz="2200">
                <a:solidFill>
                  <a:srgbClr val="000000"/>
                </a:solidFill>
                <a:latin typeface="Open Sans"/>
                <a:ea typeface="Open Sans"/>
                <a:cs typeface="Open Sans"/>
                <a:sym typeface="Open Sans"/>
              </a:rPr>
              <a:t>immigrant generations</a:t>
            </a:r>
            <a:endParaRPr sz="2200">
              <a:solidFill>
                <a:srgbClr val="000000"/>
              </a:solidFill>
              <a:latin typeface="Open Sans"/>
              <a:ea typeface="Open Sans"/>
              <a:cs typeface="Open Sans"/>
              <a:sym typeface="Open Sans"/>
            </a:endParaRPr>
          </a:p>
          <a:p>
            <a:pPr indent="0" lvl="0" marL="0" rtl="0" algn="l">
              <a:spcBef>
                <a:spcPts val="1600"/>
              </a:spcBef>
              <a:spcAft>
                <a:spcPts val="0"/>
              </a:spcAft>
              <a:buNone/>
            </a:pPr>
            <a:r>
              <a:rPr lang="en" sz="2200">
                <a:solidFill>
                  <a:srgbClr val="000000"/>
                </a:solidFill>
                <a:latin typeface="Open Sans"/>
                <a:ea typeface="Open Sans"/>
                <a:cs typeface="Open Sans"/>
                <a:sym typeface="Open Sans"/>
              </a:rPr>
              <a:t>Repeated events</a:t>
            </a:r>
            <a:endParaRPr sz="2200">
              <a:solidFill>
                <a:srgbClr val="000000"/>
              </a:solidFill>
              <a:latin typeface="Open Sans"/>
              <a:ea typeface="Open Sans"/>
              <a:cs typeface="Open Sans"/>
              <a:sym typeface="Open Sans"/>
            </a:endParaRPr>
          </a:p>
          <a:p>
            <a:pPr indent="-342900" lvl="0" marL="914400" rtl="0" algn="l">
              <a:spcBef>
                <a:spcPts val="0"/>
              </a:spcBef>
              <a:spcAft>
                <a:spcPts val="0"/>
              </a:spcAft>
              <a:buClr>
                <a:srgbClr val="000000"/>
              </a:buClr>
              <a:buSzPts val="1800"/>
              <a:buFont typeface="Open Sans"/>
              <a:buChar char="➢"/>
            </a:pPr>
            <a:r>
              <a:rPr lang="en" sz="2200">
                <a:solidFill>
                  <a:srgbClr val="000000"/>
                </a:solidFill>
                <a:latin typeface="Open Sans"/>
                <a:ea typeface="Open Sans"/>
                <a:cs typeface="Open Sans"/>
                <a:sym typeface="Open Sans"/>
              </a:rPr>
              <a:t>ritualistic </a:t>
            </a:r>
            <a:endParaRPr sz="22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22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8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6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800">
              <a:solidFill>
                <a:srgbClr val="000000"/>
              </a:solidFill>
              <a:latin typeface="Open Sans"/>
              <a:ea typeface="Open Sans"/>
              <a:cs typeface="Open Sans"/>
              <a:sym typeface="Open Sans"/>
            </a:endParaRPr>
          </a:p>
          <a:p>
            <a:pPr indent="0" lvl="0" marL="0" rtl="0" algn="l">
              <a:spcBef>
                <a:spcPts val="1600"/>
              </a:spcBef>
              <a:spcAft>
                <a:spcPts val="1600"/>
              </a:spcAft>
              <a:buNone/>
            </a:pPr>
            <a:r>
              <a:t/>
            </a:r>
            <a:endParaRPr sz="200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8" name="Shape 108"/>
        <p:cNvGrpSpPr/>
        <p:nvPr/>
      </p:nvGrpSpPr>
      <p:grpSpPr>
        <a:xfrm>
          <a:off x="0" y="0"/>
          <a:ext cx="0" cy="0"/>
          <a:chOff x="0" y="0"/>
          <a:chExt cx="0" cy="0"/>
        </a:xfrm>
      </p:grpSpPr>
      <p:sp>
        <p:nvSpPr>
          <p:cNvPr id="109" name="Google Shape;109;p21"/>
          <p:cNvSpPr txBox="1"/>
          <p:nvPr>
            <p:ph type="title"/>
          </p:nvPr>
        </p:nvSpPr>
        <p:spPr>
          <a:xfrm>
            <a:off x="2087525" y="687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FE9D0"/>
                </a:solidFill>
                <a:latin typeface="Open Sans"/>
                <a:ea typeface="Open Sans"/>
                <a:cs typeface="Open Sans"/>
                <a:sym typeface="Open Sans"/>
              </a:rPr>
              <a:t>a</a:t>
            </a:r>
            <a:r>
              <a:rPr lang="en" sz="2400">
                <a:solidFill>
                  <a:srgbClr val="FFE9D0"/>
                </a:solidFill>
                <a:latin typeface="Open Sans"/>
                <a:ea typeface="Open Sans"/>
                <a:cs typeface="Open Sans"/>
                <a:sym typeface="Open Sans"/>
              </a:rPr>
              <a:t> </a:t>
            </a:r>
            <a:r>
              <a:rPr lang="en" sz="2400">
                <a:solidFill>
                  <a:srgbClr val="FFE9D0"/>
                </a:solidFill>
                <a:latin typeface="Open Sans"/>
                <a:ea typeface="Open Sans"/>
                <a:cs typeface="Open Sans"/>
                <a:sym typeface="Open Sans"/>
              </a:rPr>
              <a:t> t</a:t>
            </a:r>
            <a:r>
              <a:rPr lang="en" sz="2400">
                <a:solidFill>
                  <a:srgbClr val="FFE9D0"/>
                </a:solidFill>
                <a:latin typeface="Open Sans"/>
                <a:ea typeface="Open Sans"/>
                <a:cs typeface="Open Sans"/>
                <a:sym typeface="Open Sans"/>
              </a:rPr>
              <a:t>emporary</a:t>
            </a:r>
            <a:r>
              <a:rPr lang="en" sz="2400">
                <a:solidFill>
                  <a:srgbClr val="FFE9D0"/>
                </a:solidFill>
                <a:latin typeface="Open Sans"/>
                <a:ea typeface="Open Sans"/>
                <a:cs typeface="Open Sans"/>
                <a:sym typeface="Open Sans"/>
              </a:rPr>
              <a:t>               matter  </a:t>
            </a:r>
            <a:endParaRPr sz="2400">
              <a:solidFill>
                <a:srgbClr val="FFE9D0"/>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