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9" r:id="rId3"/>
    <p:sldId id="263" r:id="rId4"/>
    <p:sldId id="260" r:id="rId5"/>
    <p:sldId id="262" r:id="rId6"/>
    <p:sldId id="261" r:id="rId7"/>
    <p:sldId id="264" r:id="rId8"/>
    <p:sldId id="257" r:id="rId9"/>
    <p:sldId id="258" r:id="rId10"/>
    <p:sldId id="265" r:id="rId11"/>
    <p:sldId id="266" r:id="rId12"/>
    <p:sldId id="268" r:id="rId13"/>
    <p:sldId id="267" r:id="rId14"/>
    <p:sldId id="270" r:id="rId15"/>
    <p:sldId id="271"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39" autoAdjust="0"/>
  </p:normalViewPr>
  <p:slideViewPr>
    <p:cSldViewPr snapToGrid="0" snapToObjects="1">
      <p:cViewPr varScale="1">
        <p:scale>
          <a:sx n="69" d="100"/>
          <a:sy n="69" d="100"/>
        </p:scale>
        <p:origin x="-207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1643F-5FF7-2D45-BF6C-105ECB8A2C6D}" type="datetimeFigureOut">
              <a:rPr lang="en-US" smtClean="0"/>
              <a:t>3/26/17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010A39-E8EC-D143-A341-6E1D68A7220B}" type="slidenum">
              <a:rPr lang="en-US" smtClean="0"/>
              <a:t>‹#›</a:t>
            </a:fld>
            <a:endParaRPr lang="en-US"/>
          </a:p>
        </p:txBody>
      </p:sp>
    </p:spTree>
    <p:extLst>
      <p:ext uri="{BB962C8B-B14F-4D97-AF65-F5344CB8AC3E}">
        <p14:creationId xmlns:p14="http://schemas.microsoft.com/office/powerpoint/2010/main" val="19337978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en.kremlin.ru/events/president/news/2060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ritannica.com/art/rock-music" TargetMode="External"/><Relationship Id="rId4" Type="http://schemas.openxmlformats.org/officeDocument/2006/relationships/hyperlink" Target="https://www.merriam-webster.com/dictionary/ideology" TargetMode="External"/><Relationship Id="rId5" Type="http://schemas.openxmlformats.org/officeDocument/2006/relationships/hyperlink" Target="https://www.merriam-webster.com/dictionary/aesthetic" TargetMode="External"/><Relationship Id="rId6" Type="http://schemas.openxmlformats.org/officeDocument/2006/relationships/hyperlink" Target="https://www.merriam-webster.com/dictionary/archetype" TargetMode="External"/><Relationship Id="rId7" Type="http://schemas.openxmlformats.org/officeDocument/2006/relationships/hyperlink" Target="https://www.britannica.com/art/music" TargetMode="External"/><Relationship Id="rId8" Type="http://schemas.openxmlformats.org/officeDocument/2006/relationships/hyperlink" Target="https://www.britannica.com/art/folk-literature" TargetMode="External"/><Relationship Id="rId9" Type="http://schemas.openxmlformats.org/officeDocument/2006/relationships/hyperlink" Target="https://www.merriam-webster.com/dictionary/culture" TargetMode="External"/><Relationship Id="rId10" Type="http://schemas.openxmlformats.org/officeDocument/2006/relationships/hyperlink" Target="https://www.merriam-webster.com/dictionary/designation"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010A39-E8EC-D143-A341-6E1D68A7220B}" type="slidenum">
              <a:rPr lang="en-US" smtClean="0"/>
              <a:t>4</a:t>
            </a:fld>
            <a:endParaRPr lang="en-US"/>
          </a:p>
        </p:txBody>
      </p:sp>
    </p:spTree>
    <p:extLst>
      <p:ext uri="{BB962C8B-B14F-4D97-AF65-F5344CB8AC3E}">
        <p14:creationId xmlns:p14="http://schemas.microsoft.com/office/powerpoint/2010/main" val="346886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010A39-E8EC-D143-A341-6E1D68A7220B}" type="slidenum">
              <a:rPr lang="en-US" smtClean="0"/>
              <a:t>5</a:t>
            </a:fld>
            <a:endParaRPr lang="en-US"/>
          </a:p>
        </p:txBody>
      </p:sp>
    </p:spTree>
    <p:extLst>
      <p:ext uri="{BB962C8B-B14F-4D97-AF65-F5344CB8AC3E}">
        <p14:creationId xmlns:p14="http://schemas.microsoft.com/office/powerpoint/2010/main" val="277391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Three years ago this Saturday, Russia formalized the first forced annexation Europe has seen since the Second World War. Stating that “Crimea has always been an inseparable part of Russia,” Russian President Vladimir Putin </a:t>
            </a:r>
            <a:r>
              <a:rPr lang="en-US" sz="1200" kern="1200" dirty="0" smtClean="0">
                <a:solidFill>
                  <a:schemeClr val="tx1"/>
                </a:solidFill>
                <a:latin typeface="+mn-lt"/>
                <a:ea typeface="+mn-ea"/>
                <a:cs typeface="+mn-cs"/>
                <a:hlinkClick r:id="rId3"/>
              </a:rPr>
              <a:t>laid claim to Ukraine’s southern-most peninsula. Moscow pointed to a faux “referendum” held two days prior as justification — a vote that saw Russia claim 97-percent support for annexation, and which was monitored by neither UN nor OSCE officials. Simultaneously inflating Russia’s geographic reach and near-pariah status, Moscow’s claim of annexing the peninsula presented its foremost attempt to date to gut the post-Cold War order.</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smtClean="0">
                <a:solidFill>
                  <a:schemeClr val="tx1"/>
                </a:solidFill>
                <a:latin typeface="+mn-lt"/>
                <a:ea typeface="+mn-ea"/>
                <a:cs typeface="+mn-cs"/>
              </a:rPr>
              <a:t>The</a:t>
            </a:r>
            <a:r>
              <a:rPr lang="en-US" sz="1200" kern="1200" baseline="0" smtClean="0">
                <a:solidFill>
                  <a:schemeClr val="tx1"/>
                </a:solidFill>
                <a:latin typeface="+mn-lt"/>
                <a:ea typeface="+mn-ea"/>
                <a:cs typeface="+mn-cs"/>
              </a:rPr>
              <a:t>Diplomat.com</a:t>
            </a:r>
            <a:endParaRPr lang="en-US" dirty="0"/>
          </a:p>
        </p:txBody>
      </p:sp>
      <p:sp>
        <p:nvSpPr>
          <p:cNvPr id="4" name="Slide Number Placeholder 3"/>
          <p:cNvSpPr>
            <a:spLocks noGrp="1"/>
          </p:cNvSpPr>
          <p:nvPr>
            <p:ph type="sldNum" sz="quarter" idx="10"/>
          </p:nvPr>
        </p:nvSpPr>
        <p:spPr/>
        <p:txBody>
          <a:bodyPr/>
          <a:lstStyle/>
          <a:p>
            <a:fld id="{79010A39-E8EC-D143-A341-6E1D68A7220B}" type="slidenum">
              <a:rPr lang="en-US" smtClean="0"/>
              <a:t>7</a:t>
            </a:fld>
            <a:endParaRPr lang="en-US"/>
          </a:p>
        </p:txBody>
      </p:sp>
    </p:spTree>
    <p:extLst>
      <p:ext uri="{BB962C8B-B14F-4D97-AF65-F5344CB8AC3E}">
        <p14:creationId xmlns:p14="http://schemas.microsoft.com/office/powerpoint/2010/main" val="610127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Brittanica.com</a:t>
            </a:r>
            <a:r>
              <a:rPr lang="en-US" sz="1200" kern="1200" dirty="0" smtClean="0">
                <a:solidFill>
                  <a:schemeClr val="tx1"/>
                </a:solidFill>
                <a:latin typeface="+mn-lt"/>
                <a:ea typeface="+mn-ea"/>
                <a:cs typeface="+mn-cs"/>
              </a:rPr>
              <a:t>--Punk, also known as punk rock, aggressive form of </a:t>
            </a:r>
            <a:r>
              <a:rPr lang="en-US" sz="1200" u="sng" kern="1200" dirty="0" smtClean="0">
                <a:solidFill>
                  <a:schemeClr val="tx1"/>
                </a:solidFill>
                <a:latin typeface="+mn-lt"/>
                <a:ea typeface="+mn-ea"/>
                <a:cs typeface="+mn-cs"/>
                <a:hlinkClick r:id="rId3"/>
              </a:rPr>
              <a:t>rock music that coalesced into an international (though predominantly Anglo-American) movement in 1975–80. Often politicized and full of vital energy beneath a sarcastic, hostile facade, punk spread as an </a:t>
            </a:r>
            <a:r>
              <a:rPr lang="en-US" sz="1200" u="sng" kern="1200" dirty="0" smtClean="0">
                <a:solidFill>
                  <a:schemeClr val="tx1"/>
                </a:solidFill>
                <a:latin typeface="+mn-lt"/>
                <a:ea typeface="+mn-ea"/>
                <a:cs typeface="+mn-cs"/>
                <a:hlinkClick r:id="rId4"/>
              </a:rPr>
              <a:t>ideology and an </a:t>
            </a:r>
            <a:r>
              <a:rPr lang="en-US" sz="1200" u="sng" kern="1200" dirty="0" smtClean="0">
                <a:solidFill>
                  <a:schemeClr val="tx1"/>
                </a:solidFill>
                <a:latin typeface="+mn-lt"/>
                <a:ea typeface="+mn-ea"/>
                <a:cs typeface="+mn-cs"/>
                <a:hlinkClick r:id="rId5"/>
              </a:rPr>
              <a:t>aesthetic approach, becoming an </a:t>
            </a:r>
            <a:r>
              <a:rPr lang="en-US" sz="1200" u="sng" kern="1200" dirty="0" smtClean="0">
                <a:solidFill>
                  <a:schemeClr val="tx1"/>
                </a:solidFill>
                <a:latin typeface="+mn-lt"/>
                <a:ea typeface="+mn-ea"/>
                <a:cs typeface="+mn-cs"/>
                <a:hlinkClick r:id="rId6"/>
              </a:rPr>
              <a:t>archetype of teen rebellion and alienation.</a:t>
            </a:r>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Folk music, type of traditional and generally rural </a:t>
            </a:r>
            <a:r>
              <a:rPr lang="en-US" sz="1200" u="sng" kern="1200" dirty="0" smtClean="0">
                <a:solidFill>
                  <a:schemeClr val="tx1"/>
                </a:solidFill>
                <a:latin typeface="+mn-lt"/>
                <a:ea typeface="+mn-ea"/>
                <a:cs typeface="+mn-cs"/>
                <a:hlinkClick r:id="rId7"/>
              </a:rPr>
              <a:t>music that originally was passed down through families and other small social groups. Typically, folk music, like </a:t>
            </a:r>
            <a:r>
              <a:rPr lang="en-US" sz="1200" u="sng" kern="1200" dirty="0" smtClean="0">
                <a:solidFill>
                  <a:schemeClr val="tx1"/>
                </a:solidFill>
                <a:latin typeface="+mn-lt"/>
                <a:ea typeface="+mn-ea"/>
                <a:cs typeface="+mn-cs"/>
                <a:hlinkClick r:id="rId8"/>
              </a:rPr>
              <a:t>folk literature, lives in oral tradition; it is learned through hearing rather than reading. It is functional in the sense that it is associated with other activities, and it is primarily rural in origin. The usefulness of the concept varies from </a:t>
            </a:r>
            <a:r>
              <a:rPr lang="en-US" sz="1200" u="sng" kern="1200" dirty="0" smtClean="0">
                <a:solidFill>
                  <a:schemeClr val="tx1"/>
                </a:solidFill>
                <a:latin typeface="+mn-lt"/>
                <a:ea typeface="+mn-ea"/>
                <a:cs typeface="+mn-cs"/>
                <a:hlinkClick r:id="rId9"/>
              </a:rPr>
              <a:t>culture to culture, but it is most convenient as a </a:t>
            </a:r>
            <a:r>
              <a:rPr lang="en-US" sz="1200" u="sng" kern="1200" dirty="0" smtClean="0">
                <a:solidFill>
                  <a:schemeClr val="tx1"/>
                </a:solidFill>
                <a:latin typeface="+mn-lt"/>
                <a:ea typeface="+mn-ea"/>
                <a:cs typeface="+mn-cs"/>
                <a:hlinkClick r:id="rId10"/>
              </a:rPr>
              <a:t>designation of a type of music of Europe and the Americas.</a:t>
            </a:r>
            <a:endParaRPr lang="en-US" dirty="0"/>
          </a:p>
        </p:txBody>
      </p:sp>
      <p:sp>
        <p:nvSpPr>
          <p:cNvPr id="4" name="Slide Number Placeholder 3"/>
          <p:cNvSpPr>
            <a:spLocks noGrp="1"/>
          </p:cNvSpPr>
          <p:nvPr>
            <p:ph type="sldNum" sz="quarter" idx="10"/>
          </p:nvPr>
        </p:nvSpPr>
        <p:spPr/>
        <p:txBody>
          <a:bodyPr/>
          <a:lstStyle/>
          <a:p>
            <a:fld id="{79010A39-E8EC-D143-A341-6E1D68A7220B}" type="slidenum">
              <a:rPr lang="en-US" smtClean="0"/>
              <a:t>8</a:t>
            </a:fld>
            <a:endParaRPr lang="en-US"/>
          </a:p>
        </p:txBody>
      </p:sp>
    </p:spTree>
    <p:extLst>
      <p:ext uri="{BB962C8B-B14F-4D97-AF65-F5344CB8AC3E}">
        <p14:creationId xmlns:p14="http://schemas.microsoft.com/office/powerpoint/2010/main" val="20231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010A39-E8EC-D143-A341-6E1D68A7220B}" type="slidenum">
              <a:rPr lang="en-US" smtClean="0"/>
              <a:t>10</a:t>
            </a:fld>
            <a:endParaRPr lang="en-US"/>
          </a:p>
        </p:txBody>
      </p:sp>
    </p:spTree>
    <p:extLst>
      <p:ext uri="{BB962C8B-B14F-4D97-AF65-F5344CB8AC3E}">
        <p14:creationId xmlns:p14="http://schemas.microsoft.com/office/powerpoint/2010/main" val="254805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010A39-E8EC-D143-A341-6E1D68A7220B}" type="slidenum">
              <a:rPr lang="en-US" smtClean="0"/>
              <a:t>13</a:t>
            </a:fld>
            <a:endParaRPr lang="en-US"/>
          </a:p>
        </p:txBody>
      </p:sp>
    </p:spTree>
    <p:extLst>
      <p:ext uri="{BB962C8B-B14F-4D97-AF65-F5344CB8AC3E}">
        <p14:creationId xmlns:p14="http://schemas.microsoft.com/office/powerpoint/2010/main" val="323874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010A39-E8EC-D143-A341-6E1D68A7220B}" type="slidenum">
              <a:rPr lang="en-US" smtClean="0"/>
              <a:t>15</a:t>
            </a:fld>
            <a:endParaRPr lang="en-US"/>
          </a:p>
        </p:txBody>
      </p:sp>
    </p:spTree>
    <p:extLst>
      <p:ext uri="{BB962C8B-B14F-4D97-AF65-F5344CB8AC3E}">
        <p14:creationId xmlns:p14="http://schemas.microsoft.com/office/powerpoint/2010/main" val="204960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smtClean="0"/>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3/26/17</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AC8A2-C63C-49A4-89E9-2E4420D2ECA8}" type="datetimeFigureOut">
              <a:rPr lang="en-US" smtClean="0"/>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85AC8A2-C63C-49A4-89E9-2E4420D2ECA8}" type="datetimeFigureOut">
              <a:rPr lang="en-US" smtClean="0"/>
              <a:t>3/26/17</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AC8A2-C63C-49A4-89E9-2E4420D2ECA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85AC8A2-C63C-49A4-89E9-2E4420D2ECA8}" type="datetimeFigureOut">
              <a:rPr lang="en-US" smtClean="0"/>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85AC8A2-C63C-49A4-89E9-2E4420D2ECA8}" type="datetimeFigureOut">
              <a:rPr lang="en-US" smtClean="0"/>
              <a:t>3/26/17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85AC8A2-C63C-49A4-89E9-2E4420D2ECA8}" type="datetimeFigureOut">
              <a:rPr lang="en-US" smtClean="0"/>
              <a:t>3/26/17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D85AC8A2-C63C-49A4-89E9-2E4420D2ECA8}" type="datetimeFigureOut">
              <a:rPr lang="en-US" smtClean="0"/>
              <a:t>3/26/17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3/26/17</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D85AC8A2-C63C-49A4-89E9-2E4420D2ECA8}" type="datetimeFigureOut">
              <a:rPr lang="en-US" smtClean="0"/>
              <a:t>3/26/17</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music%20of%20DakhaBrakha%20on%20Spotify."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Pt_w9uBh4bE" TargetMode="Externa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www.agakhanmuseum.org/performing-arts/event/world-music-series-dakha-brakha-april-24-2016" TargetMode="External"/><Relationship Id="rId4" Type="http://schemas.openxmlformats.org/officeDocument/2006/relationships/image" Target="../media/image34.png"/><Relationship Id="rId5" Type="http://schemas.openxmlformats.org/officeDocument/2006/relationships/hyperlink" Target="https://www.youtube.com/watch?v=5VLV0JeqcVI" TargetMode="External"/><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hsNKSbTNd5I" TargetMode="Externa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dakhabrakha.com.ua" TargetMode="External"/><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3puuzj4cgp0w1zze71361rza.wpengine.netdna-cdn.com/wp-content/uploads/2016/06/0043-0191-learning-guide-dakhabrakha-f-161123.pdf" TargetMode="Externa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64342"/>
            <a:ext cx="7583488" cy="1470025"/>
          </a:xfrm>
        </p:spPr>
        <p:txBody>
          <a:bodyPr/>
          <a:lstStyle/>
          <a:p>
            <a:r>
              <a:rPr lang="en-US" dirty="0" err="1" smtClean="0"/>
              <a:t>DahkaBrahka</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43143" y="1854105"/>
            <a:ext cx="4849436" cy="4414437"/>
          </a:xfrm>
          <a:prstGeom prst="rect">
            <a:avLst/>
          </a:prstGeom>
        </p:spPr>
      </p:pic>
    </p:spTree>
    <p:extLst>
      <p:ext uri="{BB962C8B-B14F-4D97-AF65-F5344CB8AC3E}">
        <p14:creationId xmlns:p14="http://schemas.microsoft.com/office/powerpoint/2010/main" val="3821213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a:t>
            </a:r>
            <a:endParaRPr lang="en-US" dirty="0"/>
          </a:p>
        </p:txBody>
      </p:sp>
      <p:pic>
        <p:nvPicPr>
          <p:cNvPr id="4" name="Picture 3">
            <a:hlinkClick r:id="rId3" action="ppaction://hlinkfile"/>
          </p:cNvPr>
          <p:cNvPicPr>
            <a:picLocks noChangeAspect="1"/>
          </p:cNvPicPr>
          <p:nvPr/>
        </p:nvPicPr>
        <p:blipFill>
          <a:blip r:embed="rId4"/>
          <a:stretch>
            <a:fillRect/>
          </a:stretch>
        </p:blipFill>
        <p:spPr>
          <a:xfrm>
            <a:off x="2044700" y="1527455"/>
            <a:ext cx="5054600" cy="5041900"/>
          </a:xfrm>
          <a:prstGeom prst="rect">
            <a:avLst/>
          </a:prstGeom>
        </p:spPr>
      </p:pic>
      <p:sp>
        <p:nvSpPr>
          <p:cNvPr id="5" name="Notched Right Arrow 4">
            <a:hlinkClick r:id="rId3" action="ppaction://hlinkfile"/>
          </p:cNvPr>
          <p:cNvSpPr/>
          <p:nvPr/>
        </p:nvSpPr>
        <p:spPr>
          <a:xfrm>
            <a:off x="6068472" y="386496"/>
            <a:ext cx="1030828" cy="662564"/>
          </a:xfrm>
          <a:prstGeom prst="notchedRightArrow">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24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93700" y="1195911"/>
            <a:ext cx="8343900" cy="5473700"/>
          </a:xfrm>
          <a:prstGeom prst="rect">
            <a:avLst/>
          </a:prstGeom>
        </p:spPr>
      </p:pic>
      <p:sp>
        <p:nvSpPr>
          <p:cNvPr id="2" name="Title 1"/>
          <p:cNvSpPr>
            <a:spLocks noGrp="1"/>
          </p:cNvSpPr>
          <p:nvPr>
            <p:ph type="title"/>
          </p:nvPr>
        </p:nvSpPr>
        <p:spPr/>
        <p:txBody>
          <a:bodyPr/>
          <a:lstStyle/>
          <a:p>
            <a:r>
              <a:rPr lang="en-US" dirty="0" smtClean="0"/>
              <a:t>Costuming</a:t>
            </a:r>
            <a:endParaRPr lang="en-US" dirty="0"/>
          </a:p>
        </p:txBody>
      </p:sp>
      <p:sp>
        <p:nvSpPr>
          <p:cNvPr id="4" name="Rectangle 3"/>
          <p:cNvSpPr/>
          <p:nvPr/>
        </p:nvSpPr>
        <p:spPr>
          <a:xfrm rot="21123367">
            <a:off x="1793118" y="2005146"/>
            <a:ext cx="5545358" cy="461665"/>
          </a:xfrm>
          <a:prstGeom prst="rect">
            <a:avLst/>
          </a:prstGeom>
          <a:solidFill>
            <a:schemeClr val="bg2"/>
          </a:solidFill>
        </p:spPr>
        <p:txBody>
          <a:bodyPr wrap="none" lIns="91440" tIns="45720" rIns="91440" bIns="45720">
            <a:spAutoFit/>
          </a:bodyPr>
          <a:lstStyle/>
          <a:p>
            <a:r>
              <a:rPr lang="en-US" sz="2400" dirty="0" smtClean="0"/>
              <a:t>[The costumes] </a:t>
            </a:r>
            <a:r>
              <a:rPr lang="en-US" sz="2400" dirty="0"/>
              <a:t>give us additional energy. </a:t>
            </a:r>
            <a:endParaRPr lang="en-US" sz="2400" dirty="0">
              <a:effectLst/>
            </a:endParaRPr>
          </a:p>
        </p:txBody>
      </p:sp>
      <p:sp>
        <p:nvSpPr>
          <p:cNvPr id="5" name="Rectangle 4"/>
          <p:cNvSpPr/>
          <p:nvPr/>
        </p:nvSpPr>
        <p:spPr>
          <a:xfrm>
            <a:off x="1352649" y="3240263"/>
            <a:ext cx="7010302" cy="830997"/>
          </a:xfrm>
          <a:prstGeom prst="rect">
            <a:avLst/>
          </a:prstGeom>
          <a:solidFill>
            <a:schemeClr val="tx1"/>
          </a:solidFill>
        </p:spPr>
        <p:txBody>
          <a:bodyPr wrap="none" lIns="91440" tIns="45720" rIns="91440" bIns="45720">
            <a:spAutoFit/>
          </a:bodyPr>
          <a:lstStyle/>
          <a:p>
            <a:pPr algn="ctr"/>
            <a:r>
              <a:rPr lang="en-US" sz="2400" dirty="0">
                <a:solidFill>
                  <a:schemeClr val="bg2"/>
                </a:solidFill>
              </a:rPr>
              <a:t>We’ve decided now that when you wear the costume </a:t>
            </a:r>
            <a:endParaRPr lang="en-US" sz="2400" dirty="0" smtClean="0">
              <a:solidFill>
                <a:schemeClr val="bg2"/>
              </a:solidFill>
            </a:endParaRPr>
          </a:p>
          <a:p>
            <a:pPr algn="ctr"/>
            <a:r>
              <a:rPr lang="en-US" sz="2400" dirty="0" smtClean="0">
                <a:solidFill>
                  <a:schemeClr val="bg2"/>
                </a:solidFill>
              </a:rPr>
              <a:t>you </a:t>
            </a:r>
            <a:r>
              <a:rPr lang="en-US" sz="2400" dirty="0">
                <a:solidFill>
                  <a:schemeClr val="bg2"/>
                </a:solidFill>
              </a:rPr>
              <a:t>are </a:t>
            </a:r>
            <a:r>
              <a:rPr lang="en-US" sz="2400" dirty="0" err="1" smtClean="0">
                <a:solidFill>
                  <a:schemeClr val="bg2"/>
                </a:solidFill>
              </a:rPr>
              <a:t>DakhaBrakha</a:t>
            </a:r>
            <a:endParaRPr lang="en-US" sz="2400" dirty="0">
              <a:solidFill>
                <a:schemeClr val="bg2"/>
              </a:solidFill>
            </a:endParaRPr>
          </a:p>
        </p:txBody>
      </p:sp>
      <p:sp>
        <p:nvSpPr>
          <p:cNvPr id="6" name="Rectangle 5"/>
          <p:cNvSpPr/>
          <p:nvPr/>
        </p:nvSpPr>
        <p:spPr>
          <a:xfrm>
            <a:off x="2401123" y="4987931"/>
            <a:ext cx="4341753" cy="461665"/>
          </a:xfrm>
          <a:prstGeom prst="rect">
            <a:avLst/>
          </a:prstGeom>
          <a:solidFill>
            <a:srgbClr val="3366FF"/>
          </a:solidFill>
        </p:spPr>
        <p:txBody>
          <a:bodyPr wrap="none" lIns="91440" tIns="45720" rIns="91440" bIns="45720">
            <a:spAutoFit/>
          </a:bodyPr>
          <a:lstStyle/>
          <a:p>
            <a:pPr algn="ctr"/>
            <a:r>
              <a:rPr lang="en-US" sz="2400" dirty="0" smtClean="0"/>
              <a:t>When </a:t>
            </a:r>
            <a:r>
              <a:rPr lang="en-US" sz="2400" dirty="0"/>
              <a:t>you’re don’t, you’re not</a:t>
            </a:r>
            <a:r>
              <a:rPr lang="en-US" sz="2400" dirty="0" smtClean="0"/>
              <a:t>. </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56193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a:t>
            </a:r>
            <a:endParaRPr lang="en-US" dirty="0"/>
          </a:p>
        </p:txBody>
      </p:sp>
      <p:pic>
        <p:nvPicPr>
          <p:cNvPr id="6" name="Picture 5">
            <a:hlinkClick r:id="rId2"/>
          </p:cNvPr>
          <p:cNvPicPr>
            <a:picLocks noChangeAspect="1"/>
          </p:cNvPicPr>
          <p:nvPr/>
        </p:nvPicPr>
        <p:blipFill>
          <a:blip r:embed="rId3"/>
          <a:stretch>
            <a:fillRect/>
          </a:stretch>
        </p:blipFill>
        <p:spPr>
          <a:xfrm>
            <a:off x="0" y="1548370"/>
            <a:ext cx="9144000" cy="5113651"/>
          </a:xfrm>
          <a:prstGeom prst="rect">
            <a:avLst/>
          </a:prstGeom>
        </p:spPr>
      </p:pic>
      <p:sp>
        <p:nvSpPr>
          <p:cNvPr id="7" name="Notched Right Arrow 6">
            <a:hlinkClick r:id="rId2"/>
          </p:cNvPr>
          <p:cNvSpPr/>
          <p:nvPr/>
        </p:nvSpPr>
        <p:spPr>
          <a:xfrm>
            <a:off x="6645162" y="394034"/>
            <a:ext cx="975605" cy="699373"/>
          </a:xfrm>
          <a:prstGeom prst="notchedRight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1363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stretch>
            <a:fillRect/>
          </a:stretch>
        </p:blipFill>
        <p:spPr>
          <a:xfrm>
            <a:off x="519562" y="2356226"/>
            <a:ext cx="5303134" cy="2960520"/>
          </a:xfrm>
          <a:prstGeom prst="rect">
            <a:avLst/>
          </a:prstGeom>
        </p:spPr>
      </p:pic>
      <p:sp>
        <p:nvSpPr>
          <p:cNvPr id="2" name="Title 1"/>
          <p:cNvSpPr>
            <a:spLocks noGrp="1"/>
          </p:cNvSpPr>
          <p:nvPr>
            <p:ph type="title"/>
          </p:nvPr>
        </p:nvSpPr>
        <p:spPr/>
        <p:txBody>
          <a:bodyPr/>
          <a:lstStyle/>
          <a:p>
            <a:r>
              <a:rPr lang="en-US" dirty="0" smtClean="0"/>
              <a:t>other projects</a:t>
            </a:r>
            <a:endParaRPr lang="en-US" dirty="0"/>
          </a:p>
        </p:txBody>
      </p:sp>
      <p:sp>
        <p:nvSpPr>
          <p:cNvPr id="3" name="Content Placeholder 2"/>
          <p:cNvSpPr>
            <a:spLocks noGrp="1"/>
          </p:cNvSpPr>
          <p:nvPr>
            <p:ph idx="1"/>
          </p:nvPr>
        </p:nvSpPr>
        <p:spPr/>
        <p:txBody>
          <a:bodyPr/>
          <a:lstStyle/>
          <a:p>
            <a:r>
              <a:rPr lang="en-US" dirty="0" smtClean="0"/>
              <a:t>Created original score for Ukrainian film </a:t>
            </a:r>
            <a:r>
              <a:rPr lang="en-US" b="1" dirty="0" smtClean="0"/>
              <a:t>“Earth”</a:t>
            </a:r>
          </a:p>
          <a:p>
            <a:pPr lvl="1"/>
            <a:r>
              <a:rPr lang="en-US" dirty="0"/>
              <a:t>Film captures beauty of rural Ukrainian life</a:t>
            </a:r>
          </a:p>
          <a:p>
            <a:pPr lvl="1"/>
            <a:r>
              <a:rPr lang="en-US" dirty="0"/>
              <a:t>Film portrays Stalin’s collectivization project, which led to famine in Ukraine</a:t>
            </a:r>
          </a:p>
          <a:p>
            <a:pPr lvl="1"/>
            <a:endParaRPr lang="en-US" dirty="0" smtClean="0"/>
          </a:p>
          <a:p>
            <a:r>
              <a:rPr lang="en-US" dirty="0"/>
              <a:t>Wrote “Mystic Ukraine,” a retelling of Shakespeare’s </a:t>
            </a:r>
            <a:r>
              <a:rPr lang="en-US" b="1" i="1" dirty="0" err="1"/>
              <a:t>MacBeth</a:t>
            </a:r>
            <a:r>
              <a:rPr lang="en-US" b="1" i="1" dirty="0"/>
              <a:t> </a:t>
            </a:r>
            <a:r>
              <a:rPr lang="en-US" dirty="0"/>
              <a:t>set in modern Ukraine. </a:t>
            </a:r>
          </a:p>
          <a:p>
            <a:pPr lvl="1"/>
            <a:r>
              <a:rPr lang="en-US" dirty="0" smtClean="0"/>
              <a:t>Uses music, theater, film, and dance to tell the story of </a:t>
            </a:r>
            <a:r>
              <a:rPr lang="en-US" b="1" i="1" dirty="0" smtClean="0"/>
              <a:t>Macbeth</a:t>
            </a:r>
          </a:p>
          <a:p>
            <a:pPr lvl="1"/>
            <a:endParaRPr lang="en-US" dirty="0"/>
          </a:p>
        </p:txBody>
      </p:sp>
      <p:pic>
        <p:nvPicPr>
          <p:cNvPr id="4" name="Picture 3">
            <a:hlinkClick r:id="rId5"/>
          </p:cNvPr>
          <p:cNvPicPr>
            <a:picLocks noChangeAspect="1"/>
          </p:cNvPicPr>
          <p:nvPr/>
        </p:nvPicPr>
        <p:blipFill>
          <a:blip r:embed="rId6"/>
          <a:stretch>
            <a:fillRect/>
          </a:stretch>
        </p:blipFill>
        <p:spPr>
          <a:xfrm>
            <a:off x="3000447" y="3449828"/>
            <a:ext cx="5503887" cy="2888365"/>
          </a:xfrm>
          <a:prstGeom prst="rect">
            <a:avLst/>
          </a:prstGeom>
        </p:spPr>
      </p:pic>
    </p:spTree>
    <p:extLst>
      <p:ext uri="{BB962C8B-B14F-4D97-AF65-F5344CB8AC3E}">
        <p14:creationId xmlns:p14="http://schemas.microsoft.com/office/powerpoint/2010/main" val="3268879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heel(1)">
                                      <p:cBhvr>
                                        <p:cTn id="4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Watch </a:t>
            </a:r>
            <a:r>
              <a:rPr lang="en-US" sz="3400" dirty="0" err="1" smtClean="0"/>
              <a:t>DahkaBrahka</a:t>
            </a:r>
            <a:r>
              <a:rPr lang="en-US" sz="3400" dirty="0" smtClean="0"/>
              <a:t> on NPR’s </a:t>
            </a:r>
            <a:br>
              <a:rPr lang="en-US" sz="3400" dirty="0" smtClean="0"/>
            </a:br>
            <a:r>
              <a:rPr lang="en-US" sz="3400" dirty="0" smtClean="0"/>
              <a:t>Tiny Desk Concert</a:t>
            </a:r>
            <a:endParaRPr lang="en-US" sz="3400" dirty="0"/>
          </a:p>
        </p:txBody>
      </p:sp>
      <p:pic>
        <p:nvPicPr>
          <p:cNvPr id="4" name="Picture 3">
            <a:hlinkClick r:id="rId2"/>
          </p:cNvPr>
          <p:cNvPicPr>
            <a:picLocks noChangeAspect="1"/>
          </p:cNvPicPr>
          <p:nvPr/>
        </p:nvPicPr>
        <p:blipFill>
          <a:blip r:embed="rId3"/>
          <a:stretch>
            <a:fillRect/>
          </a:stretch>
        </p:blipFill>
        <p:spPr>
          <a:xfrm>
            <a:off x="647700" y="1945264"/>
            <a:ext cx="7848600" cy="4292600"/>
          </a:xfrm>
          <a:prstGeom prst="rect">
            <a:avLst/>
          </a:prstGeom>
        </p:spPr>
      </p:pic>
      <p:sp>
        <p:nvSpPr>
          <p:cNvPr id="5" name="Notched Right Arrow 4">
            <a:hlinkClick r:id="rId2"/>
          </p:cNvPr>
          <p:cNvSpPr/>
          <p:nvPr/>
        </p:nvSpPr>
        <p:spPr>
          <a:xfrm>
            <a:off x="7123760" y="754827"/>
            <a:ext cx="828345" cy="591093"/>
          </a:xfrm>
          <a:prstGeom prst="notchedRightArrow">
            <a:avLst/>
          </a:prstGeom>
          <a:solidFill>
            <a:schemeClr val="bg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8303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&amp; website</a:t>
            </a:r>
            <a:endParaRPr lang="en-US" dirty="0"/>
          </a:p>
        </p:txBody>
      </p:sp>
      <p:pic>
        <p:nvPicPr>
          <p:cNvPr id="4" name="Picture 3"/>
          <p:cNvPicPr>
            <a:picLocks noChangeAspect="1"/>
          </p:cNvPicPr>
          <p:nvPr/>
        </p:nvPicPr>
        <p:blipFill>
          <a:blip r:embed="rId3"/>
          <a:stretch>
            <a:fillRect/>
          </a:stretch>
        </p:blipFill>
        <p:spPr>
          <a:xfrm>
            <a:off x="950097" y="1794364"/>
            <a:ext cx="3378200" cy="3784600"/>
          </a:xfrm>
          <a:prstGeom prst="rect">
            <a:avLst/>
          </a:prstGeom>
        </p:spPr>
      </p:pic>
      <p:sp>
        <p:nvSpPr>
          <p:cNvPr id="5" name="Rectangle 4"/>
          <p:cNvSpPr/>
          <p:nvPr/>
        </p:nvSpPr>
        <p:spPr>
          <a:xfrm>
            <a:off x="4844039" y="3059668"/>
            <a:ext cx="3518912" cy="369332"/>
          </a:xfrm>
          <a:prstGeom prst="rect">
            <a:avLst/>
          </a:prstGeom>
        </p:spPr>
        <p:txBody>
          <a:bodyPr wrap="none">
            <a:spAutoFit/>
          </a:bodyPr>
          <a:lstStyle/>
          <a:p>
            <a:r>
              <a:rPr lang="en-US" dirty="0">
                <a:hlinkClick r:id="rId4"/>
              </a:rPr>
              <a:t>http://</a:t>
            </a:r>
            <a:r>
              <a:rPr lang="en-US" dirty="0" err="1">
                <a:hlinkClick r:id="rId4"/>
              </a:rPr>
              <a:t>www.dakhabrakha.com.ua</a:t>
            </a:r>
            <a:endParaRPr lang="en-US" dirty="0"/>
          </a:p>
        </p:txBody>
      </p:sp>
      <p:pic>
        <p:nvPicPr>
          <p:cNvPr id="6" name="Picture 5">
            <a:hlinkClick r:id="rId4"/>
          </p:cNvPr>
          <p:cNvPicPr>
            <a:picLocks noChangeAspect="1"/>
          </p:cNvPicPr>
          <p:nvPr/>
        </p:nvPicPr>
        <p:blipFill>
          <a:blip r:embed="rId5"/>
          <a:stretch>
            <a:fillRect/>
          </a:stretch>
        </p:blipFill>
        <p:spPr>
          <a:xfrm>
            <a:off x="5188925" y="2019300"/>
            <a:ext cx="3048000" cy="939800"/>
          </a:xfrm>
          <a:prstGeom prst="rect">
            <a:avLst/>
          </a:prstGeom>
        </p:spPr>
      </p:pic>
      <p:pic>
        <p:nvPicPr>
          <p:cNvPr id="7" name="Picture 6"/>
          <p:cNvPicPr>
            <a:picLocks noChangeAspect="1"/>
          </p:cNvPicPr>
          <p:nvPr/>
        </p:nvPicPr>
        <p:blipFill>
          <a:blip r:embed="rId6"/>
          <a:stretch>
            <a:fillRect/>
          </a:stretch>
        </p:blipFill>
        <p:spPr>
          <a:xfrm>
            <a:off x="5421449" y="4042264"/>
            <a:ext cx="2374900" cy="1536700"/>
          </a:xfrm>
          <a:prstGeom prst="rect">
            <a:avLst/>
          </a:prstGeom>
        </p:spPr>
      </p:pic>
    </p:spTree>
    <p:extLst>
      <p:ext uri="{BB962C8B-B14F-4D97-AF65-F5344CB8AC3E}">
        <p14:creationId xmlns:p14="http://schemas.microsoft.com/office/powerpoint/2010/main" val="215079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UMS</a:t>
            </a:r>
            <a:endParaRPr lang="en-US" dirty="0"/>
          </a:p>
        </p:txBody>
      </p:sp>
      <p:sp>
        <p:nvSpPr>
          <p:cNvPr id="3" name="Content Placeholder 2"/>
          <p:cNvSpPr>
            <a:spLocks noGrp="1"/>
          </p:cNvSpPr>
          <p:nvPr>
            <p:ph idx="1"/>
          </p:nvPr>
        </p:nvSpPr>
        <p:spPr/>
        <p:txBody>
          <a:bodyPr/>
          <a:lstStyle/>
          <a:p>
            <a:pPr marL="0" indent="0" algn="ctr">
              <a:buNone/>
            </a:pPr>
            <a:r>
              <a:rPr lang="en-US" dirty="0" smtClean="0"/>
              <a:t>Facts &amp; Details from </a:t>
            </a:r>
            <a:r>
              <a:rPr lang="en-US" dirty="0" smtClean="0">
                <a:hlinkClick r:id="rId2"/>
              </a:rPr>
              <a:t>UMS Learning Guide</a:t>
            </a:r>
            <a:endParaRPr lang="en-US" dirty="0"/>
          </a:p>
        </p:txBody>
      </p:sp>
      <p:pic>
        <p:nvPicPr>
          <p:cNvPr id="4" name="Picture 3"/>
          <p:cNvPicPr>
            <a:picLocks noChangeAspect="1"/>
          </p:cNvPicPr>
          <p:nvPr/>
        </p:nvPicPr>
        <p:blipFill>
          <a:blip r:embed="rId3"/>
          <a:stretch>
            <a:fillRect/>
          </a:stretch>
        </p:blipFill>
        <p:spPr>
          <a:xfrm>
            <a:off x="515413" y="2673160"/>
            <a:ext cx="8057949" cy="3888971"/>
          </a:xfrm>
          <a:prstGeom prst="rect">
            <a:avLst/>
          </a:prstGeom>
        </p:spPr>
      </p:pic>
    </p:spTree>
    <p:extLst>
      <p:ext uri="{BB962C8B-B14F-4D97-AF65-F5344CB8AC3E}">
        <p14:creationId xmlns:p14="http://schemas.microsoft.com/office/powerpoint/2010/main" val="1547452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they From?</a:t>
            </a:r>
            <a:endParaRPr lang="en-US" dirty="0"/>
          </a:p>
        </p:txBody>
      </p:sp>
      <p:sp>
        <p:nvSpPr>
          <p:cNvPr id="3" name="Content Placeholder 2"/>
          <p:cNvSpPr>
            <a:spLocks noGrp="1"/>
          </p:cNvSpPr>
          <p:nvPr>
            <p:ph idx="1"/>
          </p:nvPr>
        </p:nvSpPr>
        <p:spPr/>
        <p:txBody>
          <a:bodyPr/>
          <a:lstStyle/>
          <a:p>
            <a:pPr marL="0" indent="0">
              <a:buNone/>
            </a:pPr>
            <a:r>
              <a:rPr lang="en-US" dirty="0" smtClean="0"/>
              <a:t>The Ukraine!</a:t>
            </a:r>
          </a:p>
          <a:p>
            <a:endParaRPr lang="en-US" dirty="0"/>
          </a:p>
          <a:p>
            <a:endParaRPr lang="en-US" dirty="0"/>
          </a:p>
        </p:txBody>
      </p:sp>
      <p:pic>
        <p:nvPicPr>
          <p:cNvPr id="4" name="Picture 3"/>
          <p:cNvPicPr>
            <a:picLocks noChangeAspect="1"/>
          </p:cNvPicPr>
          <p:nvPr/>
        </p:nvPicPr>
        <p:blipFill>
          <a:blip r:embed="rId2"/>
          <a:stretch>
            <a:fillRect/>
          </a:stretch>
        </p:blipFill>
        <p:spPr>
          <a:xfrm>
            <a:off x="4476637" y="1410136"/>
            <a:ext cx="4158457" cy="2537067"/>
          </a:xfrm>
          <a:prstGeom prst="rect">
            <a:avLst/>
          </a:prstGeom>
        </p:spPr>
      </p:pic>
      <p:pic>
        <p:nvPicPr>
          <p:cNvPr id="5" name="Picture 4"/>
          <p:cNvPicPr>
            <a:picLocks noChangeAspect="1"/>
          </p:cNvPicPr>
          <p:nvPr/>
        </p:nvPicPr>
        <p:blipFill rotWithShape="1">
          <a:blip r:embed="rId3"/>
          <a:srcRect t="12128" r="32506" b="15076"/>
          <a:stretch/>
        </p:blipFill>
        <p:spPr>
          <a:xfrm>
            <a:off x="4696280" y="4082143"/>
            <a:ext cx="3485242" cy="2570163"/>
          </a:xfrm>
          <a:prstGeom prst="rect">
            <a:avLst/>
          </a:prstGeom>
        </p:spPr>
      </p:pic>
      <p:pic>
        <p:nvPicPr>
          <p:cNvPr id="6" name="Picture 5"/>
          <p:cNvPicPr>
            <a:picLocks noChangeAspect="1"/>
          </p:cNvPicPr>
          <p:nvPr/>
        </p:nvPicPr>
        <p:blipFill rotWithShape="1">
          <a:blip r:embed="rId4"/>
          <a:srcRect l="5449" r="12626"/>
          <a:stretch/>
        </p:blipFill>
        <p:spPr>
          <a:xfrm>
            <a:off x="544285" y="2590119"/>
            <a:ext cx="3501572" cy="3318329"/>
          </a:xfrm>
          <a:prstGeom prst="rect">
            <a:avLst/>
          </a:prstGeom>
        </p:spPr>
      </p:pic>
    </p:spTree>
    <p:extLst>
      <p:ext uri="{BB962C8B-B14F-4D97-AF65-F5344CB8AC3E}">
        <p14:creationId xmlns:p14="http://schemas.microsoft.com/office/powerpoint/2010/main" val="2323362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they?</a:t>
            </a:r>
            <a:endParaRPr lang="en-US" dirty="0"/>
          </a:p>
        </p:txBody>
      </p:sp>
      <p:pic>
        <p:nvPicPr>
          <p:cNvPr id="10" name="Picture Placeholder 9"/>
          <p:cNvPicPr>
            <a:picLocks noGrp="1" noChangeAspect="1"/>
          </p:cNvPicPr>
          <p:nvPr>
            <p:ph type="pic" idx="1"/>
          </p:nvPr>
        </p:nvPicPr>
        <p:blipFill>
          <a:blip r:embed="rId2"/>
          <a:srcRect l="17553" r="17553"/>
          <a:stretch>
            <a:fillRect/>
          </a:stretch>
        </p:blipFill>
        <p:spPr>
          <a:xfrm>
            <a:off x="4864100" y="265113"/>
            <a:ext cx="3959225" cy="6327775"/>
          </a:xfrm>
        </p:spPr>
      </p:pic>
      <p:sp>
        <p:nvSpPr>
          <p:cNvPr id="9" name="Text Placeholder 8"/>
          <p:cNvSpPr>
            <a:spLocks noGrp="1"/>
          </p:cNvSpPr>
          <p:nvPr>
            <p:ph type="body" sz="half" idx="2"/>
          </p:nvPr>
        </p:nvSpPr>
        <p:spPr>
          <a:xfrm>
            <a:off x="301752" y="2097801"/>
            <a:ext cx="3959352" cy="3200400"/>
          </a:xfrm>
        </p:spPr>
        <p:txBody>
          <a:bodyPr>
            <a:normAutofit/>
          </a:bodyPr>
          <a:lstStyle/>
          <a:p>
            <a:pPr marL="285750" indent="-285750">
              <a:buFont typeface="Arial"/>
              <a:buChar char="•"/>
            </a:pPr>
            <a:r>
              <a:rPr lang="en-US" sz="3200" dirty="0">
                <a:effectLst/>
                <a:latin typeface="Perpetua"/>
                <a:cs typeface="Perpetua"/>
              </a:rPr>
              <a:t>Marko </a:t>
            </a:r>
            <a:r>
              <a:rPr lang="en-US" sz="3200" dirty="0" err="1" smtClean="0">
                <a:effectLst/>
                <a:latin typeface="Perpetua"/>
                <a:cs typeface="Perpetua"/>
              </a:rPr>
              <a:t>Halanevych</a:t>
            </a:r>
            <a:endParaRPr lang="en-US" sz="3200" dirty="0">
              <a:effectLst/>
              <a:latin typeface="Perpetua"/>
              <a:cs typeface="Perpetua"/>
            </a:endParaRPr>
          </a:p>
          <a:p>
            <a:pPr marL="285750" indent="-285750">
              <a:buFont typeface="Arial"/>
              <a:buChar char="•"/>
            </a:pPr>
            <a:r>
              <a:rPr lang="en-US" sz="3200" dirty="0" smtClean="0">
                <a:effectLst/>
                <a:latin typeface="Perpetua"/>
                <a:cs typeface="Perpetua"/>
              </a:rPr>
              <a:t>Nina </a:t>
            </a:r>
            <a:r>
              <a:rPr lang="en-US" sz="3200" dirty="0" err="1" smtClean="0">
                <a:effectLst/>
                <a:latin typeface="Perpetua"/>
                <a:cs typeface="Perpetua"/>
              </a:rPr>
              <a:t>Harenetska</a:t>
            </a:r>
            <a:endParaRPr lang="en-US" sz="3200" dirty="0">
              <a:effectLst/>
              <a:latin typeface="Perpetua"/>
              <a:cs typeface="Perpetua"/>
            </a:endParaRPr>
          </a:p>
          <a:p>
            <a:pPr marL="285750" indent="-285750">
              <a:buFont typeface="Arial"/>
              <a:buChar char="•"/>
            </a:pPr>
            <a:r>
              <a:rPr lang="en-US" sz="3200" dirty="0" err="1" smtClean="0">
                <a:effectLst/>
                <a:latin typeface="Perpetua"/>
                <a:cs typeface="Perpetua"/>
              </a:rPr>
              <a:t>Iryna</a:t>
            </a:r>
            <a:r>
              <a:rPr lang="en-US" sz="3200" dirty="0" smtClean="0">
                <a:effectLst/>
                <a:latin typeface="Perpetua"/>
                <a:cs typeface="Perpetua"/>
              </a:rPr>
              <a:t> </a:t>
            </a:r>
            <a:r>
              <a:rPr lang="en-US" sz="3200" dirty="0" err="1" smtClean="0">
                <a:effectLst/>
                <a:latin typeface="Perpetua"/>
                <a:cs typeface="Perpetua"/>
              </a:rPr>
              <a:t>Kovalenko</a:t>
            </a:r>
            <a:endParaRPr lang="en-US" sz="3200" dirty="0">
              <a:effectLst/>
              <a:latin typeface="Perpetua"/>
              <a:cs typeface="Perpetua"/>
            </a:endParaRPr>
          </a:p>
          <a:p>
            <a:pPr marL="285750" indent="-285750">
              <a:buFont typeface="Arial"/>
              <a:buChar char="•"/>
            </a:pPr>
            <a:r>
              <a:rPr lang="en-US" sz="3200" dirty="0" err="1" smtClean="0">
                <a:effectLst/>
                <a:latin typeface="Perpetua"/>
                <a:cs typeface="Perpetua"/>
              </a:rPr>
              <a:t>Olena</a:t>
            </a:r>
            <a:r>
              <a:rPr lang="en-US" sz="3200" dirty="0" smtClean="0">
                <a:effectLst/>
                <a:latin typeface="Perpetua"/>
                <a:cs typeface="Perpetua"/>
              </a:rPr>
              <a:t> </a:t>
            </a:r>
            <a:r>
              <a:rPr lang="en-US" sz="3200" dirty="0" err="1">
                <a:effectLst/>
                <a:latin typeface="Perpetua"/>
                <a:cs typeface="Perpetua"/>
              </a:rPr>
              <a:t>Tsybulska</a:t>
            </a:r>
            <a:r>
              <a:rPr lang="en-US" sz="3200" dirty="0">
                <a:effectLst/>
                <a:latin typeface="Perpetua"/>
                <a:cs typeface="Perpetua"/>
              </a:rPr>
              <a:t> </a:t>
            </a:r>
          </a:p>
          <a:p>
            <a:endParaRPr lang="en-US" dirty="0">
              <a:latin typeface="Perpetua"/>
              <a:cs typeface="Perpetua"/>
            </a:endParaRPr>
          </a:p>
        </p:txBody>
      </p:sp>
      <p:sp>
        <p:nvSpPr>
          <p:cNvPr id="11" name="TextBox 10"/>
          <p:cNvSpPr txBox="1"/>
          <p:nvPr/>
        </p:nvSpPr>
        <p:spPr>
          <a:xfrm>
            <a:off x="301752" y="5171201"/>
            <a:ext cx="4197677" cy="1292662"/>
          </a:xfrm>
          <a:prstGeom prst="rect">
            <a:avLst/>
          </a:prstGeom>
          <a:noFill/>
        </p:spPr>
        <p:txBody>
          <a:bodyPr wrap="square" rtlCol="0">
            <a:spAutoFit/>
          </a:bodyPr>
          <a:lstStyle/>
          <a:p>
            <a:pPr algn="ctr"/>
            <a:r>
              <a:rPr lang="en-US" sz="2600" dirty="0" smtClean="0">
                <a:latin typeface="Perpetua"/>
                <a:cs typeface="Perpetua"/>
              </a:rPr>
              <a:t>They see themselves as</a:t>
            </a:r>
          </a:p>
          <a:p>
            <a:pPr algn="ctr"/>
            <a:r>
              <a:rPr lang="en-US" sz="2600" dirty="0" smtClean="0">
                <a:latin typeface="Perpetua"/>
                <a:cs typeface="Perpetua"/>
              </a:rPr>
              <a:t> “Ambassadors of </a:t>
            </a:r>
          </a:p>
          <a:p>
            <a:pPr algn="ctr"/>
            <a:r>
              <a:rPr lang="en-US" sz="2600" dirty="0" smtClean="0">
                <a:latin typeface="Perpetua"/>
                <a:cs typeface="Perpetua"/>
              </a:rPr>
              <a:t>Ukrainian Culture”</a:t>
            </a:r>
            <a:endParaRPr lang="en-US" sz="2600" dirty="0">
              <a:latin typeface="Perpetua"/>
              <a:cs typeface="Perpetua"/>
            </a:endParaRPr>
          </a:p>
        </p:txBody>
      </p:sp>
    </p:spTree>
    <p:extLst>
      <p:ext uri="{BB962C8B-B14F-4D97-AF65-F5344CB8AC3E}">
        <p14:creationId xmlns:p14="http://schemas.microsoft.com/office/powerpoint/2010/main" val="126199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it?</a:t>
            </a:r>
            <a:endParaRPr lang="en-US" dirty="0"/>
          </a:p>
        </p:txBody>
      </p:sp>
      <p:pic>
        <p:nvPicPr>
          <p:cNvPr id="6" name="Picture 5"/>
          <p:cNvPicPr>
            <a:picLocks noChangeAspect="1"/>
          </p:cNvPicPr>
          <p:nvPr/>
        </p:nvPicPr>
        <p:blipFill>
          <a:blip r:embed="rId3"/>
          <a:stretch>
            <a:fillRect/>
          </a:stretch>
        </p:blipFill>
        <p:spPr>
          <a:xfrm>
            <a:off x="979713" y="1614714"/>
            <a:ext cx="7383237" cy="5080000"/>
          </a:xfrm>
          <a:prstGeom prst="rect">
            <a:avLst/>
          </a:prstGeom>
        </p:spPr>
      </p:pic>
      <p:sp>
        <p:nvSpPr>
          <p:cNvPr id="8" name="Smiley Face 7"/>
          <p:cNvSpPr/>
          <p:nvPr/>
        </p:nvSpPr>
        <p:spPr>
          <a:xfrm>
            <a:off x="7024188" y="4311831"/>
            <a:ext cx="465909" cy="447766"/>
          </a:xfrm>
          <a:prstGeom prst="smileyFace">
            <a:avLst/>
          </a:prstGeom>
          <a:solidFill>
            <a:schemeClr val="accent6">
              <a:lumMod val="40000"/>
              <a:lumOff val="6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FFFF00"/>
              </a:solidFill>
            </a:endParaRPr>
          </a:p>
        </p:txBody>
      </p:sp>
    </p:spTree>
    <p:extLst>
      <p:ext uri="{BB962C8B-B14F-4D97-AF65-F5344CB8AC3E}">
        <p14:creationId xmlns:p14="http://schemas.microsoft.com/office/powerpoint/2010/main" val="1470378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Locations: </a:t>
            </a:r>
            <a:br>
              <a:rPr lang="en-US" dirty="0" smtClean="0"/>
            </a:br>
            <a:r>
              <a:rPr lang="en-US" dirty="0" smtClean="0"/>
              <a:t>Kiev, Chernobyl, C.P.</a:t>
            </a:r>
            <a:endParaRPr lang="en-US" dirty="0"/>
          </a:p>
        </p:txBody>
      </p:sp>
      <p:pic>
        <p:nvPicPr>
          <p:cNvPr id="4" name="Picture 3"/>
          <p:cNvPicPr>
            <a:picLocks noChangeAspect="1"/>
          </p:cNvPicPr>
          <p:nvPr/>
        </p:nvPicPr>
        <p:blipFill>
          <a:blip r:embed="rId3"/>
          <a:stretch>
            <a:fillRect/>
          </a:stretch>
        </p:blipFill>
        <p:spPr>
          <a:xfrm>
            <a:off x="1148443" y="1579837"/>
            <a:ext cx="6997700" cy="4938891"/>
          </a:xfrm>
          <a:prstGeom prst="rect">
            <a:avLst/>
          </a:prstGeom>
        </p:spPr>
      </p:pic>
      <p:sp>
        <p:nvSpPr>
          <p:cNvPr id="5" name="5-Point Star 4"/>
          <p:cNvSpPr/>
          <p:nvPr/>
        </p:nvSpPr>
        <p:spPr>
          <a:xfrm>
            <a:off x="4172857" y="3606800"/>
            <a:ext cx="508000" cy="369332"/>
          </a:xfrm>
          <a:prstGeom prst="star5">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92714" y="3606800"/>
            <a:ext cx="780143" cy="369332"/>
          </a:xfrm>
          <a:prstGeom prst="rect">
            <a:avLst/>
          </a:prstGeom>
          <a:solidFill>
            <a:schemeClr val="tx1"/>
          </a:solidFill>
        </p:spPr>
        <p:txBody>
          <a:bodyPr wrap="square" rtlCol="0">
            <a:spAutoFit/>
          </a:bodyPr>
          <a:lstStyle/>
          <a:p>
            <a:r>
              <a:rPr lang="en-US" b="1" dirty="0" smtClean="0">
                <a:solidFill>
                  <a:schemeClr val="bg2"/>
                </a:solidFill>
              </a:rPr>
              <a:t>KIEV</a:t>
            </a:r>
            <a:endParaRPr lang="en-US" b="1" dirty="0">
              <a:solidFill>
                <a:schemeClr val="bg2"/>
              </a:solidFill>
            </a:endParaRPr>
          </a:p>
        </p:txBody>
      </p:sp>
      <p:sp>
        <p:nvSpPr>
          <p:cNvPr id="7" name="Cloud 6"/>
          <p:cNvSpPr/>
          <p:nvPr/>
        </p:nvSpPr>
        <p:spPr>
          <a:xfrm>
            <a:off x="4172857" y="3211286"/>
            <a:ext cx="508000" cy="254000"/>
          </a:xfrm>
          <a:prstGeom prst="cloud">
            <a:avLst/>
          </a:prstGeom>
          <a:solidFill>
            <a:schemeClr val="tx1"/>
          </a:solidFill>
          <a:ln w="38100" cmpd="sng">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680857" y="3237468"/>
            <a:ext cx="1215572" cy="369332"/>
          </a:xfrm>
          <a:prstGeom prst="rect">
            <a:avLst/>
          </a:prstGeom>
          <a:solidFill>
            <a:schemeClr val="tx1">
              <a:lumMod val="65000"/>
            </a:schemeClr>
          </a:solidFill>
        </p:spPr>
        <p:txBody>
          <a:bodyPr wrap="square" rtlCol="0">
            <a:spAutoFit/>
          </a:bodyPr>
          <a:lstStyle/>
          <a:p>
            <a:r>
              <a:rPr lang="en-US" dirty="0" smtClean="0"/>
              <a:t>Chernobyl</a:t>
            </a:r>
            <a:endParaRPr lang="en-US" dirty="0"/>
          </a:p>
        </p:txBody>
      </p:sp>
      <p:sp>
        <p:nvSpPr>
          <p:cNvPr id="9" name="Lightning Bolt 8"/>
          <p:cNvSpPr/>
          <p:nvPr/>
        </p:nvSpPr>
        <p:spPr>
          <a:xfrm>
            <a:off x="5442857" y="5733143"/>
            <a:ext cx="453572" cy="580571"/>
          </a:xfrm>
          <a:prstGeom prst="lightningBol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150429" y="5878285"/>
            <a:ext cx="1179285" cy="640443"/>
          </a:xfrm>
          <a:prstGeom prst="rect">
            <a:avLst/>
          </a:prstGeom>
          <a:solidFill>
            <a:schemeClr val="accent6">
              <a:lumMod val="40000"/>
              <a:lumOff val="60000"/>
            </a:schemeClr>
          </a:solidFill>
        </p:spPr>
        <p:txBody>
          <a:bodyPr wrap="square" rtlCol="0">
            <a:spAutoFit/>
          </a:bodyPr>
          <a:lstStyle/>
          <a:p>
            <a:r>
              <a:rPr lang="en-US" dirty="0" smtClean="0">
                <a:solidFill>
                  <a:schemeClr val="bg2"/>
                </a:solidFill>
              </a:rPr>
              <a:t>Crimean Peninsula</a:t>
            </a:r>
            <a:endParaRPr lang="en-US" dirty="0">
              <a:solidFill>
                <a:schemeClr val="bg2"/>
              </a:solidFill>
            </a:endParaRPr>
          </a:p>
        </p:txBody>
      </p:sp>
    </p:spTree>
    <p:extLst>
      <p:ext uri="{BB962C8B-B14F-4D97-AF65-F5344CB8AC3E}">
        <p14:creationId xmlns:p14="http://schemas.microsoft.com/office/powerpoint/2010/main" val="2848008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set>
                                      <p:cBhvr>
                                        <p:cTn id="14" dur="455" fill="hold">
                                          <p:stCondLst>
                                            <p:cond delay="0"/>
                                          </p:stCondLst>
                                        </p:cTn>
                                        <p:tgtEl>
                                          <p:spTgt spid="6"/>
                                        </p:tgtEl>
                                        <p:attrNameLst>
                                          <p:attrName>style.rotation</p:attrName>
                                        </p:attrNameLst>
                                      </p:cBhvr>
                                      <p:to>
                                        <p:strVal val="-45.0"/>
                                      </p:to>
                                    </p:set>
                                    <p:anim calcmode="lin" valueType="num">
                                      <p:cBhvr>
                                        <p:cTn id="15"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
                                        <p:tgtEl>
                                          <p:spTgt spid="9"/>
                                        </p:tgtEl>
                                      </p:cBhvr>
                                    </p:animEffect>
                                    <p:anim calcmode="lin" valueType="num">
                                      <p:cBhvr>
                                        <p:cTn id="35" dur="400" fill="hold"/>
                                        <p:tgtEl>
                                          <p:spTgt spid="9"/>
                                        </p:tgtEl>
                                        <p:attrNameLst>
                                          <p:attrName>ppt_x</p:attrName>
                                        </p:attrNameLst>
                                      </p:cBhvr>
                                      <p:tavLst>
                                        <p:tav tm="0">
                                          <p:val>
                                            <p:strVal val="#ppt_x"/>
                                          </p:val>
                                        </p:tav>
                                        <p:tav tm="100000">
                                          <p:val>
                                            <p:strVal val="#ppt_x"/>
                                          </p:val>
                                        </p:tav>
                                      </p:tavLst>
                                    </p:anim>
                                    <p:anim calcmode="lin" valueType="num">
                                      <p:cBhvr>
                                        <p:cTn id="36" dur="400" fill="hold"/>
                                        <p:tgtEl>
                                          <p:spTgt spid="9"/>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 calcmode="lin" valueType="num">
                                      <p:cBhvr>
                                        <p:cTn id="45" dur="500" fill="hold"/>
                                        <p:tgtEl>
                                          <p:spTgt spid="10"/>
                                        </p:tgtEl>
                                        <p:attrNameLst>
                                          <p:attrName>style.rotation</p:attrName>
                                        </p:attrNameLst>
                                      </p:cBhvr>
                                      <p:tavLst>
                                        <p:tav tm="0">
                                          <p:val>
                                            <p:fltVal val="360"/>
                                          </p:val>
                                        </p:tav>
                                        <p:tav tm="100000">
                                          <p:val>
                                            <p:fltVal val="0"/>
                                          </p:val>
                                        </p:tav>
                                      </p:tavLst>
                                    </p:anim>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779463" y="1498600"/>
            <a:ext cx="7759700" cy="5130800"/>
          </a:xfrm>
          <a:prstGeom prst="rect">
            <a:avLst/>
          </a:prstGeom>
        </p:spPr>
      </p:pic>
    </p:spTree>
    <p:extLst>
      <p:ext uri="{BB962C8B-B14F-4D97-AF65-F5344CB8AC3E}">
        <p14:creationId xmlns:p14="http://schemas.microsoft.com/office/powerpoint/2010/main" val="1776015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Why is Crimea important now?</a:t>
            </a:r>
            <a:endParaRPr lang="en-US" sz="4200" dirty="0"/>
          </a:p>
        </p:txBody>
      </p:sp>
      <p:pic>
        <p:nvPicPr>
          <p:cNvPr id="5" name="Picture 4"/>
          <p:cNvPicPr>
            <a:picLocks noChangeAspect="1"/>
          </p:cNvPicPr>
          <p:nvPr/>
        </p:nvPicPr>
        <p:blipFill>
          <a:blip r:embed="rId3"/>
          <a:stretch>
            <a:fillRect/>
          </a:stretch>
        </p:blipFill>
        <p:spPr>
          <a:xfrm>
            <a:off x="292100" y="1542142"/>
            <a:ext cx="5194912" cy="5034363"/>
          </a:xfrm>
          <a:prstGeom prst="rect">
            <a:avLst/>
          </a:prstGeom>
        </p:spPr>
      </p:pic>
      <p:pic>
        <p:nvPicPr>
          <p:cNvPr id="6" name="Picture 5"/>
          <p:cNvPicPr>
            <a:picLocks noChangeAspect="1"/>
          </p:cNvPicPr>
          <p:nvPr/>
        </p:nvPicPr>
        <p:blipFill>
          <a:blip r:embed="rId4"/>
          <a:stretch>
            <a:fillRect/>
          </a:stretch>
        </p:blipFill>
        <p:spPr>
          <a:xfrm>
            <a:off x="3491298" y="1687285"/>
            <a:ext cx="4328273" cy="2846697"/>
          </a:xfrm>
          <a:prstGeom prst="rect">
            <a:avLst/>
          </a:prstGeom>
        </p:spPr>
      </p:pic>
      <p:pic>
        <p:nvPicPr>
          <p:cNvPr id="7" name="Picture 6"/>
          <p:cNvPicPr>
            <a:picLocks noChangeAspect="1"/>
          </p:cNvPicPr>
          <p:nvPr/>
        </p:nvPicPr>
        <p:blipFill>
          <a:blip r:embed="rId5"/>
          <a:stretch>
            <a:fillRect/>
          </a:stretch>
        </p:blipFill>
        <p:spPr>
          <a:xfrm>
            <a:off x="5691991" y="4005190"/>
            <a:ext cx="3135912" cy="2408030"/>
          </a:xfrm>
          <a:prstGeom prst="rect">
            <a:avLst/>
          </a:prstGeom>
        </p:spPr>
      </p:pic>
    </p:spTree>
    <p:extLst>
      <p:ext uri="{BB962C8B-B14F-4D97-AF65-F5344CB8AC3E}">
        <p14:creationId xmlns:p14="http://schemas.microsoft.com/office/powerpoint/2010/main" val="3730256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408461" y="4097792"/>
            <a:ext cx="2735539" cy="1919514"/>
          </a:xfrm>
          <a:prstGeom prst="rect">
            <a:avLst/>
          </a:prstGeom>
        </p:spPr>
      </p:pic>
      <p:pic>
        <p:nvPicPr>
          <p:cNvPr id="10" name="Picture 9"/>
          <p:cNvPicPr>
            <a:picLocks noChangeAspect="1"/>
          </p:cNvPicPr>
          <p:nvPr/>
        </p:nvPicPr>
        <p:blipFill rotWithShape="1">
          <a:blip r:embed="rId4"/>
          <a:srcRect l="6726" r="19305"/>
          <a:stretch/>
        </p:blipFill>
        <p:spPr>
          <a:xfrm>
            <a:off x="6938177" y="1696357"/>
            <a:ext cx="1969966" cy="2202683"/>
          </a:xfrm>
          <a:prstGeom prst="rect">
            <a:avLst/>
          </a:prstGeom>
        </p:spPr>
      </p:pic>
      <p:sp>
        <p:nvSpPr>
          <p:cNvPr id="2" name="Title 1"/>
          <p:cNvSpPr>
            <a:spLocks noGrp="1"/>
          </p:cNvSpPr>
          <p:nvPr>
            <p:ph type="title"/>
          </p:nvPr>
        </p:nvSpPr>
        <p:spPr/>
        <p:txBody>
          <a:bodyPr/>
          <a:lstStyle/>
          <a:p>
            <a:r>
              <a:rPr lang="en-US" dirty="0" err="1" smtClean="0"/>
              <a:t>DahkaBraka</a:t>
            </a:r>
            <a:r>
              <a:rPr lang="en-US" dirty="0" smtClean="0"/>
              <a:t> – Ukrainian Punk-Folk</a:t>
            </a: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6" name="Picture 5"/>
          <p:cNvPicPr>
            <a:picLocks noChangeAspect="1"/>
          </p:cNvPicPr>
          <p:nvPr/>
        </p:nvPicPr>
        <p:blipFill>
          <a:blip r:embed="rId5"/>
          <a:stretch>
            <a:fillRect/>
          </a:stretch>
        </p:blipFill>
        <p:spPr>
          <a:xfrm>
            <a:off x="3375932" y="1607317"/>
            <a:ext cx="3318783" cy="3226080"/>
          </a:xfrm>
          <a:prstGeom prst="rect">
            <a:avLst/>
          </a:prstGeom>
        </p:spPr>
      </p:pic>
      <p:pic>
        <p:nvPicPr>
          <p:cNvPr id="7" name="Picture 6"/>
          <p:cNvPicPr>
            <a:picLocks noChangeAspect="1"/>
          </p:cNvPicPr>
          <p:nvPr/>
        </p:nvPicPr>
        <p:blipFill>
          <a:blip r:embed="rId6"/>
          <a:stretch>
            <a:fillRect/>
          </a:stretch>
        </p:blipFill>
        <p:spPr>
          <a:xfrm>
            <a:off x="0" y="1696357"/>
            <a:ext cx="2833509" cy="2122714"/>
          </a:xfrm>
          <a:prstGeom prst="rect">
            <a:avLst/>
          </a:prstGeom>
        </p:spPr>
      </p:pic>
      <p:pic>
        <p:nvPicPr>
          <p:cNvPr id="4" name="Picture 3"/>
          <p:cNvPicPr>
            <a:picLocks noChangeAspect="1"/>
          </p:cNvPicPr>
          <p:nvPr/>
        </p:nvPicPr>
        <p:blipFill>
          <a:blip r:embed="rId7"/>
          <a:stretch>
            <a:fillRect/>
          </a:stretch>
        </p:blipFill>
        <p:spPr>
          <a:xfrm>
            <a:off x="274413" y="2839357"/>
            <a:ext cx="2303630" cy="3111500"/>
          </a:xfrm>
          <a:prstGeom prst="rect">
            <a:avLst/>
          </a:prstGeom>
        </p:spPr>
      </p:pic>
      <p:pic>
        <p:nvPicPr>
          <p:cNvPr id="5" name="Picture 4"/>
          <p:cNvPicPr>
            <a:picLocks noChangeAspect="1"/>
          </p:cNvPicPr>
          <p:nvPr/>
        </p:nvPicPr>
        <p:blipFill>
          <a:blip r:embed="rId8"/>
          <a:stretch>
            <a:fillRect/>
          </a:stretch>
        </p:blipFill>
        <p:spPr>
          <a:xfrm>
            <a:off x="1840852" y="5164592"/>
            <a:ext cx="1535080" cy="1566408"/>
          </a:xfrm>
          <a:prstGeom prst="rect">
            <a:avLst/>
          </a:prstGeom>
        </p:spPr>
      </p:pic>
      <p:pic>
        <p:nvPicPr>
          <p:cNvPr id="11" name="Picture 10"/>
          <p:cNvPicPr>
            <a:picLocks noChangeAspect="1"/>
          </p:cNvPicPr>
          <p:nvPr/>
        </p:nvPicPr>
        <p:blipFill>
          <a:blip r:embed="rId9"/>
          <a:stretch>
            <a:fillRect/>
          </a:stretch>
        </p:blipFill>
        <p:spPr>
          <a:xfrm>
            <a:off x="3921322" y="4631561"/>
            <a:ext cx="2773393" cy="2099439"/>
          </a:xfrm>
          <a:prstGeom prst="rect">
            <a:avLst/>
          </a:prstGeom>
        </p:spPr>
      </p:pic>
    </p:spTree>
    <p:extLst>
      <p:ext uri="{BB962C8B-B14F-4D97-AF65-F5344CB8AC3E}">
        <p14:creationId xmlns:p14="http://schemas.microsoft.com/office/powerpoint/2010/main" val="18279267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21245079">
            <a:off x="3683775" y="1670431"/>
            <a:ext cx="4946930" cy="3252776"/>
          </a:xfrm>
          <a:prstGeom prst="rect">
            <a:avLst/>
          </a:prstGeom>
        </p:spPr>
      </p:pic>
      <p:pic>
        <p:nvPicPr>
          <p:cNvPr id="5" name="Picture 4"/>
          <p:cNvPicPr>
            <a:picLocks noChangeAspect="1"/>
          </p:cNvPicPr>
          <p:nvPr/>
        </p:nvPicPr>
        <p:blipFill>
          <a:blip r:embed="rId3"/>
          <a:stretch>
            <a:fillRect/>
          </a:stretch>
        </p:blipFill>
        <p:spPr>
          <a:xfrm>
            <a:off x="168495" y="1571398"/>
            <a:ext cx="4710064" cy="3442932"/>
          </a:xfrm>
          <a:prstGeom prst="rect">
            <a:avLst/>
          </a:prstGeom>
        </p:spPr>
      </p:pic>
      <p:sp>
        <p:nvSpPr>
          <p:cNvPr id="3" name="Content Placeholder 2"/>
          <p:cNvSpPr>
            <a:spLocks noGrp="1"/>
          </p:cNvSpPr>
          <p:nvPr>
            <p:ph idx="1"/>
          </p:nvPr>
        </p:nvSpPr>
        <p:spPr>
          <a:xfrm>
            <a:off x="128854" y="1828800"/>
            <a:ext cx="8835671" cy="4297363"/>
          </a:xfrm>
          <a:noFill/>
        </p:spPr>
        <p:txBody>
          <a:bodyPr numCol="2">
            <a:normAutofit fontScale="92500" lnSpcReduction="10000"/>
          </a:bodyPr>
          <a:lstStyle/>
          <a:p>
            <a:r>
              <a:rPr lang="en-US" dirty="0" smtClean="0">
                <a:solidFill>
                  <a:srgbClr val="333333"/>
                </a:solidFill>
                <a:effectLst/>
              </a:rPr>
              <a:t>Taiko Drumming (Japan)</a:t>
            </a:r>
          </a:p>
          <a:p>
            <a:r>
              <a:rPr lang="en-US" dirty="0" err="1" smtClean="0">
                <a:solidFill>
                  <a:srgbClr val="333333"/>
                </a:solidFill>
                <a:effectLst/>
              </a:rPr>
              <a:t>Tabla</a:t>
            </a:r>
            <a:r>
              <a:rPr lang="en-US" dirty="0" smtClean="0">
                <a:solidFill>
                  <a:srgbClr val="333333"/>
                </a:solidFill>
                <a:effectLst/>
              </a:rPr>
              <a:t> Drumming (India, Pakistan, Nepal)</a:t>
            </a:r>
          </a:p>
          <a:p>
            <a:r>
              <a:rPr lang="en-US" dirty="0" smtClean="0">
                <a:solidFill>
                  <a:srgbClr val="333333"/>
                </a:solidFill>
                <a:effectLst/>
              </a:rPr>
              <a:t>Djembe Drum (Africa)</a:t>
            </a:r>
          </a:p>
          <a:p>
            <a:r>
              <a:rPr lang="en-US" dirty="0" smtClean="0">
                <a:solidFill>
                  <a:srgbClr val="333333"/>
                </a:solidFill>
                <a:effectLst/>
              </a:rPr>
              <a:t>Cello (Traditional)</a:t>
            </a:r>
          </a:p>
          <a:p>
            <a:endParaRPr lang="en-US" dirty="0">
              <a:solidFill>
                <a:srgbClr val="333333"/>
              </a:solidFill>
              <a:effectLst/>
            </a:endParaRPr>
          </a:p>
          <a:p>
            <a:endParaRPr lang="en-US" dirty="0" smtClean="0">
              <a:solidFill>
                <a:srgbClr val="333333"/>
              </a:solidFill>
              <a:effectLst/>
            </a:endParaRPr>
          </a:p>
          <a:p>
            <a:pPr marL="0" indent="0">
              <a:buNone/>
            </a:pPr>
            <a:endParaRPr lang="en-US" dirty="0" smtClean="0">
              <a:solidFill>
                <a:srgbClr val="333333"/>
              </a:solidFill>
              <a:effectLst/>
            </a:endParaRPr>
          </a:p>
          <a:p>
            <a:r>
              <a:rPr lang="en-US" dirty="0" smtClean="0">
                <a:solidFill>
                  <a:srgbClr val="333333"/>
                </a:solidFill>
                <a:effectLst/>
              </a:rPr>
              <a:t>Didgeridoo (Australia)</a:t>
            </a:r>
          </a:p>
          <a:p>
            <a:r>
              <a:rPr lang="en-US" dirty="0" smtClean="0">
                <a:solidFill>
                  <a:srgbClr val="333333"/>
                </a:solidFill>
                <a:effectLst/>
              </a:rPr>
              <a:t>Electric Guitar &amp; Drum Set</a:t>
            </a:r>
          </a:p>
          <a:p>
            <a:r>
              <a:rPr lang="en-US" dirty="0" smtClean="0">
                <a:solidFill>
                  <a:srgbClr val="333333"/>
                </a:solidFill>
                <a:effectLst/>
              </a:rPr>
              <a:t>Rap Lyrics</a:t>
            </a:r>
          </a:p>
          <a:p>
            <a:r>
              <a:rPr lang="en-US" dirty="0" smtClean="0">
                <a:solidFill>
                  <a:srgbClr val="333333"/>
                </a:solidFill>
                <a:effectLst/>
              </a:rPr>
              <a:t>Electronic / Synthetic Sounds</a:t>
            </a:r>
          </a:p>
        </p:txBody>
      </p:sp>
      <p:sp>
        <p:nvSpPr>
          <p:cNvPr id="2" name="Title 1"/>
          <p:cNvSpPr>
            <a:spLocks noGrp="1"/>
          </p:cNvSpPr>
          <p:nvPr>
            <p:ph type="title"/>
          </p:nvPr>
        </p:nvSpPr>
        <p:spPr>
          <a:xfrm>
            <a:off x="779463" y="288231"/>
            <a:ext cx="7583488" cy="1283167"/>
          </a:xfrm>
        </p:spPr>
        <p:txBody>
          <a:bodyPr/>
          <a:lstStyle/>
          <a:p>
            <a:r>
              <a:rPr lang="en-US" sz="3600" dirty="0" smtClean="0"/>
              <a:t>Instruments &amp; Sounds</a:t>
            </a:r>
            <a:endParaRPr lang="en-US" dirty="0"/>
          </a:p>
        </p:txBody>
      </p:sp>
      <p:pic>
        <p:nvPicPr>
          <p:cNvPr id="10" name="Picture 9"/>
          <p:cNvPicPr>
            <a:picLocks noChangeAspect="1"/>
          </p:cNvPicPr>
          <p:nvPr/>
        </p:nvPicPr>
        <p:blipFill>
          <a:blip r:embed="rId4"/>
          <a:stretch>
            <a:fillRect/>
          </a:stretch>
        </p:blipFill>
        <p:spPr>
          <a:xfrm rot="20741666">
            <a:off x="4401822" y="2076230"/>
            <a:ext cx="4451511" cy="2911326"/>
          </a:xfrm>
          <a:prstGeom prst="rect">
            <a:avLst/>
          </a:prstGeom>
        </p:spPr>
      </p:pic>
      <p:pic>
        <p:nvPicPr>
          <p:cNvPr id="11" name="Picture 10"/>
          <p:cNvPicPr>
            <a:picLocks noChangeAspect="1"/>
          </p:cNvPicPr>
          <p:nvPr/>
        </p:nvPicPr>
        <p:blipFill>
          <a:blip r:embed="rId5"/>
          <a:stretch>
            <a:fillRect/>
          </a:stretch>
        </p:blipFill>
        <p:spPr>
          <a:xfrm rot="1011002">
            <a:off x="4570289" y="2292643"/>
            <a:ext cx="3753850" cy="3736826"/>
          </a:xfrm>
          <a:prstGeom prst="rect">
            <a:avLst/>
          </a:prstGeom>
        </p:spPr>
      </p:pic>
      <p:pic>
        <p:nvPicPr>
          <p:cNvPr id="6" name="Picture 5"/>
          <p:cNvPicPr>
            <a:picLocks noChangeAspect="1"/>
          </p:cNvPicPr>
          <p:nvPr/>
        </p:nvPicPr>
        <p:blipFill>
          <a:blip r:embed="rId6"/>
          <a:stretch>
            <a:fillRect/>
          </a:stretch>
        </p:blipFill>
        <p:spPr>
          <a:xfrm rot="21436169">
            <a:off x="860573" y="3065792"/>
            <a:ext cx="4878592" cy="3521519"/>
          </a:xfrm>
          <a:prstGeom prst="rect">
            <a:avLst/>
          </a:prstGeom>
        </p:spPr>
      </p:pic>
      <p:pic>
        <p:nvPicPr>
          <p:cNvPr id="9" name="Picture 8"/>
          <p:cNvPicPr>
            <a:picLocks noChangeAspect="1"/>
          </p:cNvPicPr>
          <p:nvPr/>
        </p:nvPicPr>
        <p:blipFill>
          <a:blip r:embed="rId7"/>
          <a:stretch>
            <a:fillRect/>
          </a:stretch>
        </p:blipFill>
        <p:spPr>
          <a:xfrm rot="20723630">
            <a:off x="475956" y="2252011"/>
            <a:ext cx="3721114" cy="4239630"/>
          </a:xfrm>
          <a:prstGeom prst="rect">
            <a:avLst/>
          </a:prstGeom>
        </p:spPr>
      </p:pic>
      <p:pic>
        <p:nvPicPr>
          <p:cNvPr id="12" name="Picture 11"/>
          <p:cNvPicPr>
            <a:picLocks noChangeAspect="1"/>
          </p:cNvPicPr>
          <p:nvPr/>
        </p:nvPicPr>
        <p:blipFill>
          <a:blip r:embed="rId8"/>
          <a:stretch>
            <a:fillRect/>
          </a:stretch>
        </p:blipFill>
        <p:spPr>
          <a:xfrm rot="472074">
            <a:off x="3719176" y="3883700"/>
            <a:ext cx="5424824" cy="2974300"/>
          </a:xfrm>
          <a:prstGeom prst="rect">
            <a:avLst/>
          </a:prstGeom>
        </p:spPr>
      </p:pic>
      <p:pic>
        <p:nvPicPr>
          <p:cNvPr id="13" name="Picture 12"/>
          <p:cNvPicPr>
            <a:picLocks noChangeAspect="1"/>
          </p:cNvPicPr>
          <p:nvPr/>
        </p:nvPicPr>
        <p:blipFill>
          <a:blip r:embed="rId9"/>
          <a:stretch>
            <a:fillRect/>
          </a:stretch>
        </p:blipFill>
        <p:spPr>
          <a:xfrm rot="20833621">
            <a:off x="87997" y="4262302"/>
            <a:ext cx="4583505" cy="2485969"/>
          </a:xfrm>
          <a:prstGeom prst="rect">
            <a:avLst/>
          </a:prstGeom>
        </p:spPr>
      </p:pic>
      <p:sp>
        <p:nvSpPr>
          <p:cNvPr id="4" name="Rectangle 3"/>
          <p:cNvSpPr/>
          <p:nvPr/>
        </p:nvSpPr>
        <p:spPr>
          <a:xfrm rot="20737531">
            <a:off x="2575641" y="2967335"/>
            <a:ext cx="3992725" cy="923330"/>
          </a:xfrm>
          <a:prstGeom prst="rect">
            <a:avLst/>
          </a:prstGeom>
          <a:solidFill>
            <a:schemeClr val="accent1">
              <a:lumMod val="75000"/>
            </a:schemeClr>
          </a:solidFill>
        </p:spPr>
        <p:txBody>
          <a:bodyPr wrap="none" lIns="91440" tIns="45720" rIns="91440" bIns="45720">
            <a:spAutoFit/>
          </a:bodyPr>
          <a:lstStyle/>
          <a:p>
            <a:pPr algn="ctr"/>
            <a:r>
              <a:rPr lang="en-US"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Ethnochaos</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581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ppt_x"/>
                                          </p:val>
                                        </p:tav>
                                        <p:tav tm="100000">
                                          <p:val>
                                            <p:strVal val="#ppt_x"/>
                                          </p:val>
                                        </p:tav>
                                      </p:tavLst>
                                    </p:anim>
                                    <p:anim calcmode="lin" valueType="num">
                                      <p:cBhvr additive="base">
                                        <p:cTn id="7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p:tgtEl>
                                          <p:spTgt spid="8"/>
                                        </p:tgtEl>
                                        <p:attrNameLst>
                                          <p:attrName>ppt_y</p:attrName>
                                        </p:attrNameLst>
                                      </p:cBhvr>
                                      <p:tavLst>
                                        <p:tav tm="0">
                                          <p:val>
                                            <p:strVal val="#ppt_y+#ppt_h*1.125000"/>
                                          </p:val>
                                        </p:tav>
                                        <p:tav tm="100000">
                                          <p:val>
                                            <p:strVal val="#ppt_y"/>
                                          </p:val>
                                        </p:tav>
                                      </p:tavLst>
                                    </p:anim>
                                    <p:animEffect transition="in" filter="wipe(up)">
                                      <p:cBhvr>
                                        <p:cTn id="84" dur="500"/>
                                        <p:tgtEl>
                                          <p:spTgt spid="8"/>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fill="hold"/>
                                        <p:tgtEl>
                                          <p:spTgt spid="9"/>
                                        </p:tgtEl>
                                        <p:attrNameLst>
                                          <p:attrName>ppt_x</p:attrName>
                                        </p:attrNameLst>
                                      </p:cBhvr>
                                      <p:tavLst>
                                        <p:tav tm="0">
                                          <p:val>
                                            <p:strVal val="#ppt_x"/>
                                          </p:val>
                                        </p:tav>
                                        <p:tav tm="100000">
                                          <p:val>
                                            <p:strVal val="#ppt_x"/>
                                          </p:val>
                                        </p:tav>
                                      </p:tavLst>
                                    </p:anim>
                                    <p:anim calcmode="lin" valueType="num">
                                      <p:cBhvr additive="base">
                                        <p:cTn id="9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additive="base">
                                        <p:cTn id="101" dur="500" fill="hold"/>
                                        <p:tgtEl>
                                          <p:spTgt spid="11"/>
                                        </p:tgtEl>
                                        <p:attrNameLst>
                                          <p:attrName>ppt_x</p:attrName>
                                        </p:attrNameLst>
                                      </p:cBhvr>
                                      <p:tavLst>
                                        <p:tav tm="0">
                                          <p:val>
                                            <p:strVal val="#ppt_x"/>
                                          </p:val>
                                        </p:tav>
                                        <p:tav tm="100000">
                                          <p:val>
                                            <p:strVal val="#ppt_x"/>
                                          </p:val>
                                        </p:tav>
                                      </p:tavLst>
                                    </p:anim>
                                    <p:anim calcmode="lin" valueType="num">
                                      <p:cBhvr additive="base">
                                        <p:cTn id="10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fltVal val="0"/>
                                          </p:val>
                                        </p:tav>
                                        <p:tav tm="100000">
                                          <p:val>
                                            <p:strVal val="#ppt_h"/>
                                          </p:val>
                                        </p:tav>
                                      </p:tavLst>
                                    </p:anim>
                                    <p:anim calcmode="lin" valueType="num">
                                      <p:cBhvr>
                                        <p:cTn id="109" dur="500" fill="hold"/>
                                        <p:tgtEl>
                                          <p:spTgt spid="12"/>
                                        </p:tgtEl>
                                        <p:attrNameLst>
                                          <p:attrName>style.rotation</p:attrName>
                                        </p:attrNameLst>
                                      </p:cBhvr>
                                      <p:tavLst>
                                        <p:tav tm="0">
                                          <p:val>
                                            <p:fltVal val="360"/>
                                          </p:val>
                                        </p:tav>
                                        <p:tav tm="100000">
                                          <p:val>
                                            <p:fltVal val="0"/>
                                          </p:val>
                                        </p:tav>
                                      </p:tavLst>
                                    </p:anim>
                                    <p:animEffect transition="in" filter="fade">
                                      <p:cBhvr>
                                        <p:cTn id="110" dur="500"/>
                                        <p:tgtEl>
                                          <p:spTgt spid="12"/>
                                        </p:tgtEl>
                                      </p:cBhvr>
                                    </p:animEffect>
                                  </p:childTnLst>
                                </p:cTn>
                              </p:par>
                            </p:childTnLst>
                          </p:cTn>
                        </p:par>
                      </p:childTnLst>
                    </p:cTn>
                  </p:par>
                  <p:par>
                    <p:cTn id="111" fill="hold">
                      <p:stCondLst>
                        <p:cond delay="indefinite"/>
                      </p:stCondLst>
                      <p:childTnLst>
                        <p:par>
                          <p:cTn id="112" fill="hold">
                            <p:stCondLst>
                              <p:cond delay="0"/>
                            </p:stCondLst>
                            <p:childTnLst>
                              <p:par>
                                <p:cTn id="113" presetID="52" presetClass="entr" presetSubtype="0"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animScale>
                                      <p:cBhvr>
                                        <p:cTn id="11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6" dur="1000" decel="50000" fill="hold">
                                          <p:stCondLst>
                                            <p:cond delay="0"/>
                                          </p:stCondLst>
                                        </p:cTn>
                                        <p:tgtEl>
                                          <p:spTgt spid="13"/>
                                        </p:tgtEl>
                                        <p:attrNameLst>
                                          <p:attrName>ppt_x</p:attrName>
                                          <p:attrName>ppt_y</p:attrName>
                                        </p:attrNameLst>
                                      </p:cBhvr>
                                    </p:animMotion>
                                    <p:animEffect transition="in" filter="fade">
                                      <p:cBhvr>
                                        <p:cTn id="117" dur="1000"/>
                                        <p:tgtEl>
                                          <p:spTgt spid="13"/>
                                        </p:tgtEl>
                                      </p:cBhvr>
                                    </p:animEffect>
                                  </p:childTnLst>
                                </p:cTn>
                              </p:par>
                            </p:childTnLst>
                          </p:cTn>
                        </p:par>
                      </p:childTnLst>
                    </p:cTn>
                  </p:par>
                  <p:par>
                    <p:cTn id="118" fill="hold">
                      <p:stCondLst>
                        <p:cond delay="indefinite"/>
                      </p:stCondLst>
                      <p:childTnLst>
                        <p:par>
                          <p:cTn id="119" fill="hold">
                            <p:stCondLst>
                              <p:cond delay="0"/>
                            </p:stCondLst>
                            <p:childTnLst>
                              <p:par>
                                <p:cTn id="120" presetID="25" presetClass="entr" presetSubtype="0" fill="hold" grpId="0" nodeType="clickEffect">
                                  <p:stCondLst>
                                    <p:cond delay="0"/>
                                  </p:stCondLst>
                                  <p:childTnLst>
                                    <p:set>
                                      <p:cBhvr>
                                        <p:cTn id="121" dur="1" fill="hold">
                                          <p:stCondLst>
                                            <p:cond delay="0"/>
                                          </p:stCondLst>
                                        </p:cTn>
                                        <p:tgtEl>
                                          <p:spTgt spid="4"/>
                                        </p:tgtEl>
                                        <p:attrNameLst>
                                          <p:attrName>style.visibility</p:attrName>
                                        </p:attrNameLst>
                                      </p:cBhvr>
                                      <p:to>
                                        <p:strVal val="visible"/>
                                      </p:to>
                                    </p:set>
                                    <p:anim calcmode="lin" valueType="num">
                                      <p:cBhvr>
                                        <p:cTn id="12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2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25" dur="1000" fill="hold"/>
                                        <p:tgtEl>
                                          <p:spTgt spid="4"/>
                                        </p:tgtEl>
                                        <p:attrNameLst>
                                          <p:attrName>ppt_h</p:attrName>
                                        </p:attrNameLst>
                                      </p:cBhvr>
                                      <p:tavLst>
                                        <p:tav tm="0">
                                          <p:val>
                                            <p:strVal val="#ppt_h"/>
                                          </p:val>
                                        </p:tav>
                                        <p:tav tm="100000">
                                          <p:val>
                                            <p:strVal val="#ppt_h"/>
                                          </p:val>
                                        </p:tav>
                                      </p:tavLst>
                                    </p:anim>
                                    <p:anim calcmode="lin" valueType="num">
                                      <p:cBhvr>
                                        <p:cTn id="12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2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29"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176</TotalTime>
  <Words>504</Words>
  <Application>Microsoft Macintosh PowerPoint</Application>
  <PresentationFormat>On-screen Show (4:3)</PresentationFormat>
  <Paragraphs>63</Paragraphs>
  <Slides>16</Slides>
  <Notes>7</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Precedent</vt:lpstr>
      <vt:lpstr>DahkaBrahka</vt:lpstr>
      <vt:lpstr>Where are they From?</vt:lpstr>
      <vt:lpstr>Who are they?</vt:lpstr>
      <vt:lpstr>Where is it?</vt:lpstr>
      <vt:lpstr>Key Locations:  Kiev, Chernobyl, C.P.</vt:lpstr>
      <vt:lpstr>PowerPoint Presentation</vt:lpstr>
      <vt:lpstr>Why is Crimea important now?</vt:lpstr>
      <vt:lpstr>DahkaBraka – Ukrainian Punk-Folk</vt:lpstr>
      <vt:lpstr>Instruments &amp; Sounds</vt:lpstr>
      <vt:lpstr>listen</vt:lpstr>
      <vt:lpstr>Costuming</vt:lpstr>
      <vt:lpstr>Interview</vt:lpstr>
      <vt:lpstr>other projects</vt:lpstr>
      <vt:lpstr>Watch DahkaBrahka on NPR’s  Tiny Desk Concert</vt:lpstr>
      <vt:lpstr>Twitter &amp; website</vt:lpstr>
      <vt:lpstr>Thanks to UMS</vt:lpstr>
    </vt:vector>
  </TitlesOfParts>
  <Company>Ann Arbor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DahkaBrahka</dc:title>
  <dc:creator>AAPS Information Technology Department</dc:creator>
  <cp:lastModifiedBy>AAPS Information Technology Department</cp:lastModifiedBy>
  <cp:revision>11</cp:revision>
  <dcterms:created xsi:type="dcterms:W3CDTF">2017-03-26T20:50:59Z</dcterms:created>
  <dcterms:modified xsi:type="dcterms:W3CDTF">2017-03-27T00:28:04Z</dcterms:modified>
</cp:coreProperties>
</file>